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sldIdLst>
    <p:sldId id="337" r:id="rId5"/>
    <p:sldId id="353" r:id="rId6"/>
    <p:sldId id="344" r:id="rId7"/>
    <p:sldId id="339" r:id="rId8"/>
    <p:sldId id="366" r:id="rId9"/>
    <p:sldId id="341" r:id="rId10"/>
    <p:sldId id="380" r:id="rId11"/>
    <p:sldId id="386" r:id="rId12"/>
    <p:sldId id="390" r:id="rId13"/>
    <p:sldId id="362" r:id="rId14"/>
    <p:sldId id="327" r:id="rId15"/>
    <p:sldId id="360" r:id="rId16"/>
    <p:sldId id="323" r:id="rId17"/>
    <p:sldId id="350" r:id="rId18"/>
    <p:sldId id="326" r:id="rId19"/>
    <p:sldId id="365" r:id="rId20"/>
    <p:sldId id="364" r:id="rId21"/>
    <p:sldId id="385" r:id="rId22"/>
    <p:sldId id="370" r:id="rId23"/>
    <p:sldId id="330" r:id="rId24"/>
    <p:sldId id="371" r:id="rId25"/>
    <p:sldId id="373" r:id="rId26"/>
    <p:sldId id="374" r:id="rId27"/>
    <p:sldId id="363" r:id="rId28"/>
    <p:sldId id="387" r:id="rId29"/>
    <p:sldId id="388" r:id="rId30"/>
    <p:sldId id="389" r:id="rId31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C9A92C-35AA-6F68-0374-40C4272FD5DF}" name="Katja Uustalo" initials="KU" userId="S::katja.uustalo@intory.fi::bf6141b6-63d4-46a6-bef3-cf4d4c2ad7ab" providerId="AD"/>
  <p188:author id="{F16B9341-0CAF-BC5A-2172-5AE90B2F26EA}" name="Reetta Pietikäinen" initials="RP" userId="S::reetta.pietikainen@intory.fi::61eeb823-7269-4542-aade-3dd4da26955b" providerId="AD"/>
  <p188:author id="{1408C351-7FD1-A474-3C65-A3D7D141B83E}" name="Eeva Meltio" initials="EM" userId="bfa795cf6ddd294d" providerId="Windows Live"/>
  <p188:author id="{08048C52-D54C-78CD-235E-DEB5F1AC26AD}" name="Herttaliisa Tuure" initials="HT" userId="S::herttaliisa.tuure@intory.fi::e71273d4-44c1-4511-8691-d138887bf0b7" providerId="AD"/>
  <p188:author id="{7649C36A-CDCD-EA76-EFA0-0A4A494DECC5}" name="Tarja-Liisa Riipinen" initials="TLR" userId="S::tarja-liisa.riipinen@intory.fi::6c768d62-ffa1-481e-bf7f-f2127d60237b" providerId="AD"/>
  <p188:author id="{A56E47DF-8938-3DCA-5B7D-ED4535E29126}" name="Anna Kapanen" initials="AK" userId="S::anna.kapanen@intory.fi::badf5156-501f-41d5-9296-b8d270cfe4e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F29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F9C83D-C7AA-40C5-ABFA-7E3D38CBDD61}" v="17" dt="2022-12-07T09:29:43.672"/>
    <p1510:client id="{E7674273-FE9B-4CCE-9DE2-287CE6204AA1}" v="40" dt="2022-12-08T10:38:11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3B569-65E2-7C42-B4F3-C54C7D4598F9}" type="datetimeFigureOut">
              <a:rPr lang="en-FI" smtClean="0"/>
              <a:t>12/12/2022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EFA4A-F260-E647-8E9D-60001B13C5C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2994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EFA4A-F260-E647-8E9D-60001B13C5C9}" type="slidenum">
              <a:rPr lang="en-FI" smtClean="0"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0669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EFA4A-F260-E647-8E9D-60001B13C5C9}" type="slidenum">
              <a:rPr lang="en-FI" smtClean="0"/>
              <a:t>10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9724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br>
              <a:rPr lang="en-GB"/>
            </a:br>
            <a:br>
              <a:rPr lang="en-GB"/>
            </a:br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EFA4A-F260-E647-8E9D-60001B13C5C9}" type="slidenum">
              <a:rPr lang="en-FI" smtClean="0"/>
              <a:t>12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1372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AD9118-0034-33A6-59BE-5236509496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364" b="32508"/>
          <a:stretch/>
        </p:blipFill>
        <p:spPr>
          <a:xfrm>
            <a:off x="0" y="-33866"/>
            <a:ext cx="12230100" cy="359796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C626702-5F72-3DFB-D340-D0C3325129A6}"/>
              </a:ext>
            </a:extLst>
          </p:cNvPr>
          <p:cNvSpPr/>
          <p:nvPr userDrawn="1"/>
        </p:nvSpPr>
        <p:spPr>
          <a:xfrm>
            <a:off x="-1899" y="-33866"/>
            <a:ext cx="12223473" cy="6891866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35698B-B2E0-5294-7532-030416979E8E}"/>
              </a:ext>
            </a:extLst>
          </p:cNvPr>
          <p:cNvSpPr/>
          <p:nvPr userDrawn="1"/>
        </p:nvSpPr>
        <p:spPr>
          <a:xfrm>
            <a:off x="0" y="3564099"/>
            <a:ext cx="12221574" cy="3293901"/>
          </a:xfrm>
          <a:prstGeom prst="rect">
            <a:avLst/>
          </a:prstGeom>
          <a:solidFill>
            <a:srgbClr val="FA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77734-1377-FE46-BC3D-4FCF0F5185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1515" y="4319013"/>
            <a:ext cx="9144000" cy="1421290"/>
          </a:xfrm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3200">
                <a:latin typeface="Fredoka One" panose="02000000000000000000" pitchFamily="2" charset="77"/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2037B4-601C-1F74-2731-ACA1BE538C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5385" y="229122"/>
            <a:ext cx="11469756" cy="359796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FA7ED3B-E4C3-81B2-A79D-2B839A23BF7F}"/>
              </a:ext>
            </a:extLst>
          </p:cNvPr>
          <p:cNvSpPr/>
          <p:nvPr userDrawn="1"/>
        </p:nvSpPr>
        <p:spPr>
          <a:xfrm>
            <a:off x="10696145" y="5667446"/>
            <a:ext cx="1021721" cy="10217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09E1D5-6F05-48A7-917D-3AF2E3AEF5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32584"/>
          <a:stretch/>
        </p:blipFill>
        <p:spPr>
          <a:xfrm>
            <a:off x="10714936" y="5744109"/>
            <a:ext cx="979668" cy="66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24DA25-4A6F-4E4E-9DB0-F862F69467AC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28836-4860-B147-A43D-F8D03345E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9630" y="365125"/>
            <a:ext cx="4734169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291EC14-AAAF-8941-81B0-3F8E85E40C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FI"/>
              <a:t>Lisää kuva tähän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B409D75-6D63-D041-82CF-CE4C166C4E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19630" y="1825625"/>
            <a:ext cx="4734170" cy="46271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F430F6-192E-F8FD-6CCC-8F019D0E7F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150" y="5604934"/>
            <a:ext cx="1185333" cy="11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ltokuvio_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8836-4860-B147-A43D-F8D03345E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365125"/>
            <a:ext cx="4734169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88A387-72CD-7A41-897C-EB09F8A4A540}"/>
              </a:ext>
            </a:extLst>
          </p:cNvPr>
          <p:cNvSpPr txBox="1"/>
          <p:nvPr userDrawn="1"/>
        </p:nvSpPr>
        <p:spPr>
          <a:xfrm>
            <a:off x="4042017" y="1825625"/>
            <a:ext cx="4734169" cy="215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9BE010-68F4-2A49-B602-D458D447EDB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568" y="1825625"/>
            <a:ext cx="4734170" cy="46271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76296-1B98-72D6-210E-4FB8B5118B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2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ehys_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8836-4860-B147-A43D-F8D03345E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365125"/>
            <a:ext cx="4734169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88A387-72CD-7A41-897C-EB09F8A4A540}"/>
              </a:ext>
            </a:extLst>
          </p:cNvPr>
          <p:cNvSpPr txBox="1"/>
          <p:nvPr userDrawn="1"/>
        </p:nvSpPr>
        <p:spPr>
          <a:xfrm>
            <a:off x="4042017" y="1825625"/>
            <a:ext cx="4734169" cy="215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9BE010-68F4-2A49-B602-D458D447EDB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568" y="1825625"/>
            <a:ext cx="4734170" cy="46271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76296-1B98-72D6-210E-4FB8B5118B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21D52A-7009-407C-8F3A-0C6E74AA6943}"/>
              </a:ext>
            </a:extLst>
          </p:cNvPr>
          <p:cNvSpPr/>
          <p:nvPr userDrawn="1"/>
        </p:nvSpPr>
        <p:spPr>
          <a:xfrm>
            <a:off x="6477000" y="385152"/>
            <a:ext cx="5334000" cy="6087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825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8836-4860-B147-A43D-F8D03345E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365125"/>
            <a:ext cx="4734169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88A387-72CD-7A41-897C-EB09F8A4A540}"/>
              </a:ext>
            </a:extLst>
          </p:cNvPr>
          <p:cNvSpPr txBox="1"/>
          <p:nvPr userDrawn="1"/>
        </p:nvSpPr>
        <p:spPr>
          <a:xfrm>
            <a:off x="4042017" y="1825625"/>
            <a:ext cx="4734169" cy="215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9BE010-68F4-2A49-B602-D458D447EDB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568" y="1825625"/>
            <a:ext cx="4734170" cy="46271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3822097-D4CD-EC47-84F2-0296DA370C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2106" y="0"/>
            <a:ext cx="6025990" cy="6858000"/>
          </a:xfr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FI"/>
              <a:t>Lisää kuva tähän</a:t>
            </a:r>
          </a:p>
        </p:txBody>
      </p:sp>
    </p:spTree>
    <p:extLst>
      <p:ext uri="{BB962C8B-B14F-4D97-AF65-F5344CB8AC3E}">
        <p14:creationId xmlns:p14="http://schemas.microsoft.com/office/powerpoint/2010/main" val="16331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E23F8C-5D0F-F408-4018-07B4745BF9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Title 1">
            <a:extLst>
              <a:ext uri="{FF2B5EF4-FFF2-40B4-BE49-F238E27FC236}">
                <a16:creationId xmlns:a16="http://schemas.microsoft.com/office/drawing/2014/main" id="{5A054918-E7FC-0E4A-9862-49C1512FAF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2533" y="2049992"/>
            <a:ext cx="5842000" cy="600075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20F3D1-D6CF-5EAF-A5F7-C9A43CCD67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12242" y="3029480"/>
            <a:ext cx="7767516" cy="23569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D6ACD6-CE68-0D72-74BD-08B3BF350EC7}"/>
              </a:ext>
            </a:extLst>
          </p:cNvPr>
          <p:cNvSpPr/>
          <p:nvPr userDrawn="1"/>
        </p:nvSpPr>
        <p:spPr>
          <a:xfrm>
            <a:off x="390769" y="382954"/>
            <a:ext cx="11413709" cy="609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11064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-3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46BF3B3-EC4C-995E-F5B2-0FB2AAB2E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17A68CF-0627-EE4A-BE2A-675F722EE36D}"/>
              </a:ext>
            </a:extLst>
          </p:cNvPr>
          <p:cNvSpPr/>
          <p:nvPr userDrawn="1"/>
        </p:nvSpPr>
        <p:spPr>
          <a:xfrm>
            <a:off x="0" y="2495550"/>
            <a:ext cx="12191999" cy="436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F4591F-73DB-994C-9B7F-00A283614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47725"/>
            <a:ext cx="10515600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BCDEE-E259-214F-B328-DF3B84A824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2803525"/>
            <a:ext cx="3283324" cy="3702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/>
              <a:t>Leipäteksti tähän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82440C0-C027-DE49-A82B-6A16AFBAEFC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070477" y="2803525"/>
            <a:ext cx="3283324" cy="3702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/>
              <a:t>Leipäteksti tähän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9DF90F-E203-2C4F-AF7D-1CFCBE03B38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454339" y="2812303"/>
            <a:ext cx="3283324" cy="3702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/>
              <a:t>Leipäteksti tähän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0D4955-36D7-2D79-E2CA-8C9D851000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5150" y="5604934"/>
            <a:ext cx="1185333" cy="11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2B2CF6-E567-EC50-F94E-2652E7177B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B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594E1-DBB5-125C-8471-01D942DE2E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641" y="1848608"/>
            <a:ext cx="3658359" cy="2743269"/>
          </a:xfrm>
        </p:spPr>
        <p:txBody>
          <a:bodyPr>
            <a:noAutofit/>
          </a:bodyPr>
          <a:lstStyle>
            <a:lvl1pPr marL="0" indent="0">
              <a:buNone/>
              <a:defRPr sz="4500">
                <a:latin typeface="Fredoka One" panose="02000000000000000000" pitchFamily="2" charset="77"/>
              </a:defRPr>
            </a:lvl1pPr>
            <a:lvl2pPr marL="457200" indent="0">
              <a:buNone/>
              <a:defRPr sz="4500">
                <a:latin typeface="Fredoka One" panose="02000000000000000000" pitchFamily="2" charset="77"/>
              </a:defRPr>
            </a:lvl2pPr>
            <a:lvl3pPr marL="914400" indent="0">
              <a:buNone/>
              <a:defRPr sz="4500">
                <a:latin typeface="Fredoka One" panose="02000000000000000000" pitchFamily="2" charset="77"/>
              </a:defRPr>
            </a:lvl3pPr>
            <a:lvl4pPr marL="1371600" indent="0">
              <a:buNone/>
              <a:defRPr sz="4500">
                <a:latin typeface="Fredoka One" panose="02000000000000000000" pitchFamily="2" charset="77"/>
              </a:defRPr>
            </a:lvl4pPr>
            <a:lvl5pPr marL="1828800" indent="0">
              <a:buNone/>
              <a:defRPr sz="4500">
                <a:latin typeface="Fredoka One" panose="02000000000000000000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endParaRPr lang="en-FI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61DEAE-105E-4AE2-AC55-0F7EC6373FF5}"/>
              </a:ext>
            </a:extLst>
          </p:cNvPr>
          <p:cNvSpPr/>
          <p:nvPr userDrawn="1"/>
        </p:nvSpPr>
        <p:spPr>
          <a:xfrm>
            <a:off x="10696145" y="5667446"/>
            <a:ext cx="1021721" cy="10217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B97B7E-0DD5-2344-52FB-5555BD6E75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2584"/>
          <a:stretch/>
        </p:blipFill>
        <p:spPr>
          <a:xfrm>
            <a:off x="10714936" y="5744109"/>
            <a:ext cx="979668" cy="660455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A4C63854-1E12-5C21-3CB6-38B3094A1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0249" y="0"/>
            <a:ext cx="7581752" cy="6858000"/>
          </a:xfrm>
          <a:custGeom>
            <a:avLst/>
            <a:gdLst>
              <a:gd name="connsiteX0" fmla="*/ 0 w 12192000"/>
              <a:gd name="connsiteY0" fmla="*/ 1120953 h 6858000"/>
              <a:gd name="connsiteX1" fmla="*/ 14442 w 12192000"/>
              <a:gd name="connsiteY1" fmla="*/ 2519390 h 6858000"/>
              <a:gd name="connsiteX2" fmla="*/ 14442 w 12192000"/>
              <a:gd name="connsiteY2" fmla="*/ 4359329 h 6858000"/>
              <a:gd name="connsiteX3" fmla="*/ 0 w 12192000"/>
              <a:gd name="connsiteY3" fmla="*/ 5757766 h 6858000"/>
              <a:gd name="connsiteX4" fmla="*/ 8994734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4628879 w 12192000"/>
              <a:gd name="connsiteY7" fmla="*/ 6858000 h 6858000"/>
              <a:gd name="connsiteX8" fmla="*/ 4633074 w 12192000"/>
              <a:gd name="connsiteY8" fmla="*/ 6767708 h 6858000"/>
              <a:gd name="connsiteX9" fmla="*/ 4947347 w 12192000"/>
              <a:gd name="connsiteY9" fmla="*/ 5880233 h 6858000"/>
              <a:gd name="connsiteX10" fmla="*/ 6600382 w 12192000"/>
              <a:gd name="connsiteY10" fmla="*/ 4460625 h 6858000"/>
              <a:gd name="connsiteX11" fmla="*/ 6991392 w 12192000"/>
              <a:gd name="connsiteY11" fmla="*/ 2910144 h 6858000"/>
              <a:gd name="connsiteX12" fmla="*/ 8537046 w 12192000"/>
              <a:gd name="connsiteY12" fmla="*/ 1186605 h 6858000"/>
              <a:gd name="connsiteX13" fmla="*/ 8990284 w 12192000"/>
              <a:gd name="connsiteY13" fmla="*/ 40491 h 6858000"/>
              <a:gd name="connsiteX14" fmla="*/ 0 w 12192000"/>
              <a:gd name="connsiteY14" fmla="*/ 0 h 6858000"/>
              <a:gd name="connsiteX15" fmla="*/ 4107752 w 12192000"/>
              <a:gd name="connsiteY15" fmla="*/ 0 h 6858000"/>
              <a:gd name="connsiteX16" fmla="*/ 3304481 w 12192000"/>
              <a:gd name="connsiteY16" fmla="*/ 6161 h 6858000"/>
              <a:gd name="connsiteX17" fmla="*/ 0 w 12192000"/>
              <a:gd name="connsiteY17" fmla="*/ 21 h 6858000"/>
              <a:gd name="connsiteX0" fmla="*/ 0 w 12192000"/>
              <a:gd name="connsiteY0" fmla="*/ 1120953 h 6858000"/>
              <a:gd name="connsiteX1" fmla="*/ 14442 w 12192000"/>
              <a:gd name="connsiteY1" fmla="*/ 2519390 h 6858000"/>
              <a:gd name="connsiteX2" fmla="*/ 14442 w 12192000"/>
              <a:gd name="connsiteY2" fmla="*/ 4359329 h 6858000"/>
              <a:gd name="connsiteX3" fmla="*/ 0 w 12192000"/>
              <a:gd name="connsiteY3" fmla="*/ 5757766 h 6858000"/>
              <a:gd name="connsiteX4" fmla="*/ 0 w 12192000"/>
              <a:gd name="connsiteY4" fmla="*/ 1120953 h 6858000"/>
              <a:gd name="connsiteX5" fmla="*/ 8994734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4628879 w 12192000"/>
              <a:gd name="connsiteY8" fmla="*/ 6858000 h 6858000"/>
              <a:gd name="connsiteX9" fmla="*/ 4633074 w 12192000"/>
              <a:gd name="connsiteY9" fmla="*/ 6767708 h 6858000"/>
              <a:gd name="connsiteX10" fmla="*/ 4947347 w 12192000"/>
              <a:gd name="connsiteY10" fmla="*/ 5880233 h 6858000"/>
              <a:gd name="connsiteX11" fmla="*/ 6600382 w 12192000"/>
              <a:gd name="connsiteY11" fmla="*/ 4460625 h 6858000"/>
              <a:gd name="connsiteX12" fmla="*/ 6991392 w 12192000"/>
              <a:gd name="connsiteY12" fmla="*/ 2910144 h 6858000"/>
              <a:gd name="connsiteX13" fmla="*/ 8537046 w 12192000"/>
              <a:gd name="connsiteY13" fmla="*/ 1186605 h 6858000"/>
              <a:gd name="connsiteX14" fmla="*/ 8990284 w 12192000"/>
              <a:gd name="connsiteY14" fmla="*/ 40491 h 6858000"/>
              <a:gd name="connsiteX15" fmla="*/ 8994734 w 12192000"/>
              <a:gd name="connsiteY15" fmla="*/ 0 h 6858000"/>
              <a:gd name="connsiteX16" fmla="*/ 0 w 12192000"/>
              <a:gd name="connsiteY16" fmla="*/ 21 h 6858000"/>
              <a:gd name="connsiteX17" fmla="*/ 4107752 w 12192000"/>
              <a:gd name="connsiteY17" fmla="*/ 0 h 6858000"/>
              <a:gd name="connsiteX18" fmla="*/ 3304481 w 12192000"/>
              <a:gd name="connsiteY18" fmla="*/ 6161 h 6858000"/>
              <a:gd name="connsiteX19" fmla="*/ 0 w 12192000"/>
              <a:gd name="connsiteY19" fmla="*/ 21 h 6858000"/>
              <a:gd name="connsiteX0" fmla="*/ 0 w 12192000"/>
              <a:gd name="connsiteY0" fmla="*/ 1120953 h 6858000"/>
              <a:gd name="connsiteX1" fmla="*/ 14442 w 12192000"/>
              <a:gd name="connsiteY1" fmla="*/ 2519390 h 6858000"/>
              <a:gd name="connsiteX2" fmla="*/ 14442 w 12192000"/>
              <a:gd name="connsiteY2" fmla="*/ 4359329 h 6858000"/>
              <a:gd name="connsiteX3" fmla="*/ 0 w 12192000"/>
              <a:gd name="connsiteY3" fmla="*/ 5757766 h 6858000"/>
              <a:gd name="connsiteX4" fmla="*/ 0 w 12192000"/>
              <a:gd name="connsiteY4" fmla="*/ 1120953 h 6858000"/>
              <a:gd name="connsiteX5" fmla="*/ 8994734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4628879 w 12192000"/>
              <a:gd name="connsiteY8" fmla="*/ 6858000 h 6858000"/>
              <a:gd name="connsiteX9" fmla="*/ 4633074 w 12192000"/>
              <a:gd name="connsiteY9" fmla="*/ 6767708 h 6858000"/>
              <a:gd name="connsiteX10" fmla="*/ 4947347 w 12192000"/>
              <a:gd name="connsiteY10" fmla="*/ 5880233 h 6858000"/>
              <a:gd name="connsiteX11" fmla="*/ 6600382 w 12192000"/>
              <a:gd name="connsiteY11" fmla="*/ 4460625 h 6858000"/>
              <a:gd name="connsiteX12" fmla="*/ 6991392 w 12192000"/>
              <a:gd name="connsiteY12" fmla="*/ 2910144 h 6858000"/>
              <a:gd name="connsiteX13" fmla="*/ 8537046 w 12192000"/>
              <a:gd name="connsiteY13" fmla="*/ 1186605 h 6858000"/>
              <a:gd name="connsiteX14" fmla="*/ 8990284 w 12192000"/>
              <a:gd name="connsiteY14" fmla="*/ 40491 h 6858000"/>
              <a:gd name="connsiteX15" fmla="*/ 8994734 w 12192000"/>
              <a:gd name="connsiteY15" fmla="*/ 0 h 6858000"/>
              <a:gd name="connsiteX16" fmla="*/ 0 w 12192000"/>
              <a:gd name="connsiteY16" fmla="*/ 21 h 6858000"/>
              <a:gd name="connsiteX17" fmla="*/ 4107752 w 12192000"/>
              <a:gd name="connsiteY17" fmla="*/ 0 h 6858000"/>
              <a:gd name="connsiteX18" fmla="*/ 0 w 12192000"/>
              <a:gd name="connsiteY18" fmla="*/ 21 h 6858000"/>
              <a:gd name="connsiteX0" fmla="*/ 0 w 12192000"/>
              <a:gd name="connsiteY0" fmla="*/ 1120953 h 6858000"/>
              <a:gd name="connsiteX1" fmla="*/ 14442 w 12192000"/>
              <a:gd name="connsiteY1" fmla="*/ 2519390 h 6858000"/>
              <a:gd name="connsiteX2" fmla="*/ 14442 w 12192000"/>
              <a:gd name="connsiteY2" fmla="*/ 4359329 h 6858000"/>
              <a:gd name="connsiteX3" fmla="*/ 0 w 12192000"/>
              <a:gd name="connsiteY3" fmla="*/ 5757766 h 6858000"/>
              <a:gd name="connsiteX4" fmla="*/ 0 w 12192000"/>
              <a:gd name="connsiteY4" fmla="*/ 1120953 h 6858000"/>
              <a:gd name="connsiteX5" fmla="*/ 8994734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4628879 w 12192000"/>
              <a:gd name="connsiteY8" fmla="*/ 6858000 h 6858000"/>
              <a:gd name="connsiteX9" fmla="*/ 4633074 w 12192000"/>
              <a:gd name="connsiteY9" fmla="*/ 6767708 h 6858000"/>
              <a:gd name="connsiteX10" fmla="*/ 4947347 w 12192000"/>
              <a:gd name="connsiteY10" fmla="*/ 5880233 h 6858000"/>
              <a:gd name="connsiteX11" fmla="*/ 6600382 w 12192000"/>
              <a:gd name="connsiteY11" fmla="*/ 4460625 h 6858000"/>
              <a:gd name="connsiteX12" fmla="*/ 6991392 w 12192000"/>
              <a:gd name="connsiteY12" fmla="*/ 2910144 h 6858000"/>
              <a:gd name="connsiteX13" fmla="*/ 8537046 w 12192000"/>
              <a:gd name="connsiteY13" fmla="*/ 1186605 h 6858000"/>
              <a:gd name="connsiteX14" fmla="*/ 8990284 w 12192000"/>
              <a:gd name="connsiteY14" fmla="*/ 40491 h 6858000"/>
              <a:gd name="connsiteX15" fmla="*/ 8994734 w 12192000"/>
              <a:gd name="connsiteY15" fmla="*/ 0 h 6858000"/>
              <a:gd name="connsiteX0" fmla="*/ 0 w 12192000"/>
              <a:gd name="connsiteY0" fmla="*/ 5757766 h 6858000"/>
              <a:gd name="connsiteX1" fmla="*/ 14442 w 12192000"/>
              <a:gd name="connsiteY1" fmla="*/ 2519390 h 6858000"/>
              <a:gd name="connsiteX2" fmla="*/ 14442 w 12192000"/>
              <a:gd name="connsiteY2" fmla="*/ 4359329 h 6858000"/>
              <a:gd name="connsiteX3" fmla="*/ 0 w 12192000"/>
              <a:gd name="connsiteY3" fmla="*/ 5757766 h 6858000"/>
              <a:gd name="connsiteX4" fmla="*/ 8994734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4628879 w 12192000"/>
              <a:gd name="connsiteY7" fmla="*/ 6858000 h 6858000"/>
              <a:gd name="connsiteX8" fmla="*/ 4633074 w 12192000"/>
              <a:gd name="connsiteY8" fmla="*/ 6767708 h 6858000"/>
              <a:gd name="connsiteX9" fmla="*/ 4947347 w 12192000"/>
              <a:gd name="connsiteY9" fmla="*/ 5880233 h 6858000"/>
              <a:gd name="connsiteX10" fmla="*/ 6600382 w 12192000"/>
              <a:gd name="connsiteY10" fmla="*/ 4460625 h 6858000"/>
              <a:gd name="connsiteX11" fmla="*/ 6991392 w 12192000"/>
              <a:gd name="connsiteY11" fmla="*/ 2910144 h 6858000"/>
              <a:gd name="connsiteX12" fmla="*/ 8537046 w 12192000"/>
              <a:gd name="connsiteY12" fmla="*/ 1186605 h 6858000"/>
              <a:gd name="connsiteX13" fmla="*/ 8990284 w 12192000"/>
              <a:gd name="connsiteY13" fmla="*/ 40491 h 6858000"/>
              <a:gd name="connsiteX14" fmla="*/ 8994734 w 12192000"/>
              <a:gd name="connsiteY14" fmla="*/ 0 h 6858000"/>
              <a:gd name="connsiteX0" fmla="*/ 0 w 12192000"/>
              <a:gd name="connsiteY0" fmla="*/ 5757766 h 6858000"/>
              <a:gd name="connsiteX1" fmla="*/ 14442 w 12192000"/>
              <a:gd name="connsiteY1" fmla="*/ 4359329 h 6858000"/>
              <a:gd name="connsiteX2" fmla="*/ 0 w 12192000"/>
              <a:gd name="connsiteY2" fmla="*/ 5757766 h 6858000"/>
              <a:gd name="connsiteX3" fmla="*/ 8994734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4628879 w 12192000"/>
              <a:gd name="connsiteY6" fmla="*/ 6858000 h 6858000"/>
              <a:gd name="connsiteX7" fmla="*/ 4633074 w 12192000"/>
              <a:gd name="connsiteY7" fmla="*/ 6767708 h 6858000"/>
              <a:gd name="connsiteX8" fmla="*/ 4947347 w 12192000"/>
              <a:gd name="connsiteY8" fmla="*/ 5880233 h 6858000"/>
              <a:gd name="connsiteX9" fmla="*/ 6600382 w 12192000"/>
              <a:gd name="connsiteY9" fmla="*/ 4460625 h 6858000"/>
              <a:gd name="connsiteX10" fmla="*/ 6991392 w 12192000"/>
              <a:gd name="connsiteY10" fmla="*/ 2910144 h 6858000"/>
              <a:gd name="connsiteX11" fmla="*/ 8537046 w 12192000"/>
              <a:gd name="connsiteY11" fmla="*/ 1186605 h 6858000"/>
              <a:gd name="connsiteX12" fmla="*/ 8990284 w 12192000"/>
              <a:gd name="connsiteY12" fmla="*/ 40491 h 6858000"/>
              <a:gd name="connsiteX13" fmla="*/ 8994734 w 12192000"/>
              <a:gd name="connsiteY13" fmla="*/ 0 h 6858000"/>
              <a:gd name="connsiteX0" fmla="*/ 4365855 w 7563121"/>
              <a:gd name="connsiteY0" fmla="*/ 0 h 6858000"/>
              <a:gd name="connsiteX1" fmla="*/ 7563121 w 7563121"/>
              <a:gd name="connsiteY1" fmla="*/ 0 h 6858000"/>
              <a:gd name="connsiteX2" fmla="*/ 7563121 w 7563121"/>
              <a:gd name="connsiteY2" fmla="*/ 6858000 h 6858000"/>
              <a:gd name="connsiteX3" fmla="*/ 0 w 7563121"/>
              <a:gd name="connsiteY3" fmla="*/ 6858000 h 6858000"/>
              <a:gd name="connsiteX4" fmla="*/ 4195 w 7563121"/>
              <a:gd name="connsiteY4" fmla="*/ 6767708 h 6858000"/>
              <a:gd name="connsiteX5" fmla="*/ 318468 w 7563121"/>
              <a:gd name="connsiteY5" fmla="*/ 5880233 h 6858000"/>
              <a:gd name="connsiteX6" fmla="*/ 1971503 w 7563121"/>
              <a:gd name="connsiteY6" fmla="*/ 4460625 h 6858000"/>
              <a:gd name="connsiteX7" fmla="*/ 2362513 w 7563121"/>
              <a:gd name="connsiteY7" fmla="*/ 2910144 h 6858000"/>
              <a:gd name="connsiteX8" fmla="*/ 3908167 w 7563121"/>
              <a:gd name="connsiteY8" fmla="*/ 1186605 h 6858000"/>
              <a:gd name="connsiteX9" fmla="*/ 4361405 w 7563121"/>
              <a:gd name="connsiteY9" fmla="*/ 40491 h 6858000"/>
              <a:gd name="connsiteX10" fmla="*/ 4365855 w 7563121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3121" h="6858000">
                <a:moveTo>
                  <a:pt x="4365855" y="0"/>
                </a:moveTo>
                <a:lnTo>
                  <a:pt x="7563121" y="0"/>
                </a:lnTo>
                <a:lnTo>
                  <a:pt x="7563121" y="6858000"/>
                </a:lnTo>
                <a:lnTo>
                  <a:pt x="0" y="6858000"/>
                </a:lnTo>
                <a:lnTo>
                  <a:pt x="4195" y="6767708"/>
                </a:lnTo>
                <a:cubicBezTo>
                  <a:pt x="11061" y="6513431"/>
                  <a:pt x="-7008" y="6401796"/>
                  <a:pt x="318468" y="5880233"/>
                </a:cubicBezTo>
                <a:cubicBezTo>
                  <a:pt x="1057649" y="4987376"/>
                  <a:pt x="1203371" y="5556072"/>
                  <a:pt x="1971503" y="4460625"/>
                </a:cubicBezTo>
                <a:cubicBezTo>
                  <a:pt x="2111424" y="4088491"/>
                  <a:pt x="2164219" y="4237570"/>
                  <a:pt x="2362513" y="2910144"/>
                </a:cubicBezTo>
                <a:cubicBezTo>
                  <a:pt x="2805503" y="1534623"/>
                  <a:pt x="3103156" y="2099146"/>
                  <a:pt x="3908167" y="1186605"/>
                </a:cubicBezTo>
                <a:cubicBezTo>
                  <a:pt x="4423580" y="387871"/>
                  <a:pt x="4328208" y="403498"/>
                  <a:pt x="4361405" y="40491"/>
                </a:cubicBezTo>
                <a:lnTo>
                  <a:pt x="4365855" y="0"/>
                </a:lnTo>
                <a:close/>
              </a:path>
            </a:pathLst>
          </a:custGeo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FI"/>
              <a:t>Lisää kuva tähän</a:t>
            </a:r>
          </a:p>
        </p:txBody>
      </p:sp>
    </p:spTree>
    <p:extLst>
      <p:ext uri="{BB962C8B-B14F-4D97-AF65-F5344CB8AC3E}">
        <p14:creationId xmlns:p14="http://schemas.microsoft.com/office/powerpoint/2010/main" val="170960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ltokuvio_puolikas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605331E-3EED-DFB4-E5FA-48333E744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63A4EE8-4334-76EC-4DD5-714822F5EEA6}"/>
              </a:ext>
            </a:extLst>
          </p:cNvPr>
          <p:cNvSpPr/>
          <p:nvPr userDrawn="1"/>
        </p:nvSpPr>
        <p:spPr>
          <a:xfrm>
            <a:off x="0" y="2495550"/>
            <a:ext cx="12191999" cy="436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EBB5FB-A8D2-FC49-BA57-DACF97589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0037" y="505327"/>
            <a:ext cx="7591926" cy="22733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laatikkoon</a:t>
            </a:r>
            <a:endParaRPr lang="en-FI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95BC1A0-A2B2-8D43-94EE-968412CA01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897605" y="3669632"/>
            <a:ext cx="6396789" cy="20687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FI"/>
              <a:t>Leipäteksti tähän laatikkoon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793640-5FF5-3F5F-64F0-DE9419C02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5150" y="5604934"/>
            <a:ext cx="1185333" cy="11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5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-1-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3FA570E-7A17-E39B-B0E6-BB757FB303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390769 w 12192000"/>
              <a:gd name="connsiteY0" fmla="*/ 382954 h 6858000"/>
              <a:gd name="connsiteX1" fmla="*/ 390769 w 12192000"/>
              <a:gd name="connsiteY1" fmla="*/ 6475046 h 6858000"/>
              <a:gd name="connsiteX2" fmla="*/ 11804478 w 12192000"/>
              <a:gd name="connsiteY2" fmla="*/ 6475046 h 6858000"/>
              <a:gd name="connsiteX3" fmla="*/ 11804478 w 12192000"/>
              <a:gd name="connsiteY3" fmla="*/ 38295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90769" y="382954"/>
                </a:moveTo>
                <a:lnTo>
                  <a:pt x="390769" y="6475046"/>
                </a:lnTo>
                <a:lnTo>
                  <a:pt x="11804478" y="6475046"/>
                </a:lnTo>
                <a:lnTo>
                  <a:pt x="11804478" y="38295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BEE74BB-6B9F-244A-B709-83E831622C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0870" y="5889409"/>
            <a:ext cx="386393" cy="2914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FD7F030-EE37-AD47-85F9-6853B30E343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24555" y="5897834"/>
            <a:ext cx="269258" cy="2914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3920B-6461-2A41-AAB6-38A6C6034C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11414" y="5894757"/>
            <a:ext cx="286084" cy="2860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438660C-F0F3-5044-AE3F-3EA81AE078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48188" y="1874183"/>
            <a:ext cx="2947502" cy="294750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78DF58E-88BA-6C49-9A71-A988A3CC0A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2757" y="2570717"/>
            <a:ext cx="4574243" cy="575895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Fredoka One" panose="02000000000000000000" pitchFamily="2" charset="77"/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r>
              <a:rPr lang="en-GB"/>
              <a:t>!</a:t>
            </a:r>
            <a:endParaRPr lang="en-FI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A1D43C72-2091-BF45-A8E3-35489557ED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41029" y="3490932"/>
            <a:ext cx="3145971" cy="117890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err="1"/>
              <a:t>Yhteystiedot</a:t>
            </a:r>
            <a:endParaRPr lang="en-FI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E52EC065-8666-F449-87C7-D541539FA8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573" y="5927628"/>
            <a:ext cx="882452" cy="25851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Instagram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83E3540-7C3E-8C48-98E0-C97C40AAB3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6886" y="5927628"/>
            <a:ext cx="930089" cy="25851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Facebook</a:t>
            </a:r>
            <a:endParaRPr lang="en-FI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62C4D0C-634B-1349-8F6D-8AAE364D07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7263" y="5922325"/>
            <a:ext cx="783895" cy="25851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Twitter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6C077C-8E39-6AF3-3BC8-50FAECD4A1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13413" y="3428999"/>
            <a:ext cx="1240840" cy="1240841"/>
          </a:xfrm>
          <a:prstGeom prst="ellipse">
            <a:avLst/>
          </a:prstGeo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64519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-2-paikk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D7C47EF6-0ABF-5BDE-DA98-B677A76899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390769 w 12192000"/>
              <a:gd name="connsiteY0" fmla="*/ 382954 h 6858000"/>
              <a:gd name="connsiteX1" fmla="*/ 390769 w 12192000"/>
              <a:gd name="connsiteY1" fmla="*/ 6475046 h 6858000"/>
              <a:gd name="connsiteX2" fmla="*/ 11804478 w 12192000"/>
              <a:gd name="connsiteY2" fmla="*/ 6475046 h 6858000"/>
              <a:gd name="connsiteX3" fmla="*/ 11804478 w 12192000"/>
              <a:gd name="connsiteY3" fmla="*/ 38295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90769" y="382954"/>
                </a:moveTo>
                <a:lnTo>
                  <a:pt x="390769" y="6475046"/>
                </a:lnTo>
                <a:lnTo>
                  <a:pt x="11804478" y="6475046"/>
                </a:lnTo>
                <a:lnTo>
                  <a:pt x="11804478" y="38295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78DF58E-88BA-6C49-9A71-A988A3CC0A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1197" y="1105834"/>
            <a:ext cx="9675089" cy="575895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Fredoka One" panose="02000000000000000000" pitchFamily="2" charset="77"/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r>
              <a:rPr lang="en-GB"/>
              <a:t>!</a:t>
            </a:r>
            <a:endParaRPr lang="en-FI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A1D43C72-2091-BF45-A8E3-35489557ED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51382" y="2300834"/>
            <a:ext cx="2996274" cy="1352574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err="1"/>
              <a:t>Yhteystiedot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6C077C-8E39-6AF3-3BC8-50FAECD4A1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51196" y="2238900"/>
            <a:ext cx="1240840" cy="1240841"/>
          </a:xfrm>
          <a:prstGeom prst="ellipse">
            <a:avLst/>
          </a:prstGeo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FI"/>
              <a:t>kuva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70D398C0-A3CC-1525-4816-74BCF60CF5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30016" y="2348571"/>
            <a:ext cx="2996274" cy="1352574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err="1"/>
              <a:t>Yhteystiedot</a:t>
            </a:r>
            <a:endParaRPr lang="en-FI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474B7905-625F-074D-5F64-AD1449A5752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29830" y="2286637"/>
            <a:ext cx="1240840" cy="1240841"/>
          </a:xfrm>
          <a:prstGeom prst="ellipse">
            <a:avLst/>
          </a:prstGeo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FI"/>
              <a:t>kuva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42B2270B-8951-9C3E-D427-424EF57A42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05065" y="4673939"/>
            <a:ext cx="882452" cy="25851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Instagram</a:t>
            </a:r>
            <a:endParaRPr lang="en-FI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20E74437-0CF6-5460-8699-8D655DBC32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05065" y="5172426"/>
            <a:ext cx="930089" cy="25851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Facebook</a:t>
            </a:r>
            <a:endParaRPr lang="en-FI"/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E498BF11-083D-8567-7666-421FCCF682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065" y="5703829"/>
            <a:ext cx="783895" cy="25851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Twitter</a:t>
            </a:r>
            <a:endParaRPr lang="en-FI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9BADC44-332B-C9C0-1B47-B7C7EC322E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8208" y="4139170"/>
            <a:ext cx="2135126" cy="21351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02700A8-5AA4-1E8C-DC88-0A44E53AF6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50743" y="5701407"/>
            <a:ext cx="345963" cy="2609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C1BC289-E8F8-889C-AB01-9D94670AEE7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81594" y="5177190"/>
            <a:ext cx="269258" cy="29143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D8E1DAA-F80C-C919-3405-E8FF13650E0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81594" y="4635560"/>
            <a:ext cx="286084" cy="28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3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_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02CA049-17C7-CC47-968D-FF71FD00E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365125"/>
            <a:ext cx="10786518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1A0FB6-B42E-934E-9BB9-DD033B972B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568" y="1825625"/>
            <a:ext cx="10786518" cy="396750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91BD69-FB57-F8E5-AEB3-8120248DB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150" y="5604934"/>
            <a:ext cx="1185333" cy="11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7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-4-paikk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0E45E2D-598E-4B1F-3CCC-F8E066C7BC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390769 w 12192000"/>
              <a:gd name="connsiteY0" fmla="*/ 382954 h 6858000"/>
              <a:gd name="connsiteX1" fmla="*/ 390769 w 12192000"/>
              <a:gd name="connsiteY1" fmla="*/ 6475046 h 6858000"/>
              <a:gd name="connsiteX2" fmla="*/ 11804478 w 12192000"/>
              <a:gd name="connsiteY2" fmla="*/ 6475046 h 6858000"/>
              <a:gd name="connsiteX3" fmla="*/ 11804478 w 12192000"/>
              <a:gd name="connsiteY3" fmla="*/ 38295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90769" y="382954"/>
                </a:moveTo>
                <a:lnTo>
                  <a:pt x="390769" y="6475046"/>
                </a:lnTo>
                <a:lnTo>
                  <a:pt x="11804478" y="6475046"/>
                </a:lnTo>
                <a:lnTo>
                  <a:pt x="11804478" y="38295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BEE74BB-6B9F-244A-B709-83E831622C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0653" y="5815738"/>
            <a:ext cx="386393" cy="2914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FD7F030-EE37-AD47-85F9-6853B30E343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64338" y="5824163"/>
            <a:ext cx="269258" cy="2914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3920B-6461-2A41-AAB6-38A6C6034C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51197" y="5821086"/>
            <a:ext cx="286084" cy="28608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78DF58E-88BA-6C49-9A71-A988A3CC0A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95631" y="960694"/>
            <a:ext cx="8788173" cy="575895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Fredoka One" panose="02000000000000000000" pitchFamily="2" charset="77"/>
              </a:defRPr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r>
              <a:rPr lang="en-GB"/>
              <a:t>!</a:t>
            </a:r>
            <a:endParaRPr lang="en-FI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A1D43C72-2091-BF45-A8E3-35489557ED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48184" y="2039579"/>
            <a:ext cx="3145971" cy="117890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err="1"/>
              <a:t>Yhteystiedot</a:t>
            </a:r>
            <a:endParaRPr lang="en-FI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E52EC065-8666-F449-87C7-D541539FA8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50356" y="5853957"/>
            <a:ext cx="882452" cy="25851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Instagram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83E3540-7C3E-8C48-98E0-C97C40AAB3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46669" y="5853957"/>
            <a:ext cx="930089" cy="25851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Facebook</a:t>
            </a:r>
            <a:endParaRPr lang="en-FI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62C4D0C-634B-1349-8F6D-8AAE364D07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7046" y="5848654"/>
            <a:ext cx="783895" cy="258516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Twitter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6C077C-8E39-6AF3-3BC8-50FAECD4A1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20568" y="1977646"/>
            <a:ext cx="1240840" cy="1240841"/>
          </a:xfrm>
          <a:prstGeom prst="ellipse">
            <a:avLst/>
          </a:prstGeo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FI"/>
              <a:t>kuva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4B6922FC-1066-C69C-D8BA-3647FFD00F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09574" y="2056273"/>
            <a:ext cx="3145971" cy="117890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err="1"/>
              <a:t>Yhteystiedot</a:t>
            </a:r>
            <a:endParaRPr lang="en-FI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26B73C64-3878-25C9-12E3-353B234D9B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81958" y="1994340"/>
            <a:ext cx="1240840" cy="1240841"/>
          </a:xfrm>
          <a:prstGeom prst="ellipse">
            <a:avLst/>
          </a:prstGeo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FI"/>
              <a:t>kuva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A09E996-8638-DCCF-9A89-975871AA597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34865" y="5372709"/>
            <a:ext cx="1185333" cy="1185333"/>
          </a:xfrm>
          <a:prstGeom prst="rect">
            <a:avLst/>
          </a:prstGeom>
        </p:spPr>
      </p:pic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530C9511-2607-72AA-6D1F-765CA4CED2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48184" y="3743121"/>
            <a:ext cx="3145971" cy="117890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err="1"/>
              <a:t>Yhteystiedot</a:t>
            </a:r>
            <a:endParaRPr lang="en-FI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1206891-EFD7-7FE5-949E-D44B6B5801A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20568" y="3681188"/>
            <a:ext cx="1240840" cy="1240841"/>
          </a:xfrm>
          <a:prstGeom prst="ellipse">
            <a:avLst/>
          </a:prstGeo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FI"/>
              <a:t>kuva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9A853EA7-AA99-F14D-27EA-8C16C4C7E2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09574" y="3759815"/>
            <a:ext cx="3145971" cy="117890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err="1"/>
              <a:t>Yhteystiedot</a:t>
            </a:r>
            <a:endParaRPr lang="en-FI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78AF8D1B-35B8-9C76-440F-AD4015FA966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81958" y="3697882"/>
            <a:ext cx="1240840" cy="1240841"/>
          </a:xfrm>
          <a:prstGeom prst="ellipse">
            <a:avLst/>
          </a:prstGeo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FI"/>
              <a:t>kuva</a:t>
            </a:r>
          </a:p>
        </p:txBody>
      </p:sp>
    </p:spTree>
    <p:extLst>
      <p:ext uri="{BB962C8B-B14F-4D97-AF65-F5344CB8AC3E}">
        <p14:creationId xmlns:p14="http://schemas.microsoft.com/office/powerpoint/2010/main" val="144485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pohja-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02CA049-17C7-CC47-968D-FF71FD00E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1284866"/>
            <a:ext cx="10800864" cy="523550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D773AD-D601-683C-E1F2-F4216EE526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660" y="337534"/>
            <a:ext cx="10114490" cy="52354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1" spc="4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14A583-6957-72C5-D347-7F2AEBEB304E}"/>
              </a:ext>
            </a:extLst>
          </p:cNvPr>
          <p:cNvSpPr/>
          <p:nvPr userDrawn="1"/>
        </p:nvSpPr>
        <p:spPr>
          <a:xfrm>
            <a:off x="0" y="4684713"/>
            <a:ext cx="12192000" cy="2173287"/>
          </a:xfrm>
          <a:prstGeom prst="rect">
            <a:avLst/>
          </a:prstGeom>
          <a:solidFill>
            <a:srgbClr val="FA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AEE541F-149C-9069-404B-45B347B4E62B}"/>
              </a:ext>
            </a:extLst>
          </p:cNvPr>
          <p:cNvSpPr/>
          <p:nvPr userDrawn="1"/>
        </p:nvSpPr>
        <p:spPr>
          <a:xfrm>
            <a:off x="10696145" y="5667446"/>
            <a:ext cx="1021721" cy="10217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AAD7D1-8ABE-9B40-4DE1-3C33AF1C9E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2584"/>
          <a:stretch/>
        </p:blipFill>
        <p:spPr>
          <a:xfrm>
            <a:off x="10714936" y="5744109"/>
            <a:ext cx="979668" cy="6604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888D1E-4A11-8A4A-08D5-205A24328408}"/>
              </a:ext>
            </a:extLst>
          </p:cNvPr>
          <p:cNvCxnSpPr>
            <a:cxnSpLocks/>
          </p:cNvCxnSpPr>
          <p:nvPr userDrawn="1"/>
        </p:nvCxnSpPr>
        <p:spPr>
          <a:xfrm>
            <a:off x="661701" y="909113"/>
            <a:ext cx="10791489" cy="0"/>
          </a:xfrm>
          <a:prstGeom prst="line">
            <a:avLst/>
          </a:prstGeom>
          <a:ln w="41275">
            <a:solidFill>
              <a:srgbClr val="FABE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B2A74A2-DBE3-4401-8EEF-98C1CC73F43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177599"/>
            <a:ext cx="5181600" cy="24398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/>
              <a:t>Leipäteksti tähän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E29BCD2-8297-EC40-5453-123657309B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77599"/>
            <a:ext cx="5181600" cy="24398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/>
              <a:t>Leipäteksti tähän</a:t>
            </a:r>
          </a:p>
        </p:txBody>
      </p:sp>
    </p:spTree>
    <p:extLst>
      <p:ext uri="{BB962C8B-B14F-4D97-AF65-F5344CB8AC3E}">
        <p14:creationId xmlns:p14="http://schemas.microsoft.com/office/powerpoint/2010/main" val="151157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ruspohja-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02CA049-17C7-CC47-968D-FF71FD00E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1792866"/>
            <a:ext cx="10800864" cy="52355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1A0FB6-B42E-934E-9BB9-DD033B972B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567" y="2539996"/>
            <a:ext cx="10800863" cy="3318932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FB907CE-5B6B-A840-7882-28EB5B07D8DA}"/>
              </a:ext>
            </a:extLst>
          </p:cNvPr>
          <p:cNvCxnSpPr/>
          <p:nvPr userDrawn="1"/>
        </p:nvCxnSpPr>
        <p:spPr>
          <a:xfrm>
            <a:off x="661701" y="1315514"/>
            <a:ext cx="10800863" cy="0"/>
          </a:xfrm>
          <a:prstGeom prst="line">
            <a:avLst/>
          </a:prstGeom>
          <a:ln w="41275">
            <a:solidFill>
              <a:srgbClr val="FABE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D773AD-D601-683C-E1F2-F4216EE526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660" y="787477"/>
            <a:ext cx="10114490" cy="52354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1" spc="4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CDF941-6D13-D434-7830-9573515786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150" y="5604934"/>
            <a:ext cx="1185333" cy="11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9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erusdia-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7A68CF-0627-EE4A-BE2A-675F722EE36D}"/>
              </a:ext>
            </a:extLst>
          </p:cNvPr>
          <p:cNvSpPr/>
          <p:nvPr userDrawn="1"/>
        </p:nvSpPr>
        <p:spPr>
          <a:xfrm>
            <a:off x="390769" y="382954"/>
            <a:ext cx="11407215" cy="6087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F4591F-73DB-994C-9B7F-00A283614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47725"/>
            <a:ext cx="10515600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BCDEE-E259-214F-B328-DF3B84A824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308225"/>
            <a:ext cx="5181600" cy="3702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/>
              <a:t>Leipäteksti tähän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54135-382D-EF4F-9395-53AB16F1346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308225"/>
            <a:ext cx="5181600" cy="3702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/>
              <a:t>Leipäteksti tähän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336B42-7BB5-62CE-FBD5-7C11DABED3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150" y="5604934"/>
            <a:ext cx="1185333" cy="11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5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ltokehys_3_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7A68CF-0627-EE4A-BE2A-675F722EE36D}"/>
              </a:ext>
            </a:extLst>
          </p:cNvPr>
          <p:cNvSpPr/>
          <p:nvPr userDrawn="1"/>
        </p:nvSpPr>
        <p:spPr>
          <a:xfrm>
            <a:off x="0" y="2495550"/>
            <a:ext cx="12191999" cy="436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/>
              <a:t>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F4591F-73DB-994C-9B7F-00A283614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47725"/>
            <a:ext cx="10515600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BCDEE-E259-214F-B328-DF3B84A824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2803525"/>
            <a:ext cx="3283324" cy="3702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/>
              <a:t>Leipäteksti tähän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82440C0-C027-DE49-A82B-6A16AFBAEFC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070477" y="2803525"/>
            <a:ext cx="3283324" cy="3702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/>
              <a:t>Leipäteksti tähän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9DF90F-E203-2C4F-AF7D-1CFCBE03B38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454339" y="2812303"/>
            <a:ext cx="3283324" cy="3702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FI"/>
              <a:t>Leipäteksti tähän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0F97F1-8D04-4BE1-77D1-821F27D733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150" y="5604934"/>
            <a:ext cx="1185333" cy="11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9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ltainen-korostus_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02CA049-17C7-CC47-968D-FF71FD00E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568" y="365125"/>
            <a:ext cx="10800864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1A0FB6-B42E-934E-9BB9-DD033B972B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567" y="1825625"/>
            <a:ext cx="10800863" cy="25744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A7DF2D-372A-FFF6-D9A0-970CAC24FF14}"/>
              </a:ext>
            </a:extLst>
          </p:cNvPr>
          <p:cNvSpPr/>
          <p:nvPr userDrawn="1"/>
        </p:nvSpPr>
        <p:spPr>
          <a:xfrm>
            <a:off x="0" y="4684713"/>
            <a:ext cx="12192000" cy="2173287"/>
          </a:xfrm>
          <a:prstGeom prst="rect">
            <a:avLst/>
          </a:prstGeom>
          <a:solidFill>
            <a:srgbClr val="FA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7637BE-6648-578F-17C5-AD2767B42220}"/>
              </a:ext>
            </a:extLst>
          </p:cNvPr>
          <p:cNvSpPr/>
          <p:nvPr userDrawn="1"/>
        </p:nvSpPr>
        <p:spPr>
          <a:xfrm>
            <a:off x="10696145" y="5667446"/>
            <a:ext cx="1021721" cy="10217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4E798C-4CFF-730B-141E-A7AC333F0A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2584"/>
          <a:stretch/>
        </p:blipFill>
        <p:spPr>
          <a:xfrm>
            <a:off x="10714936" y="5744109"/>
            <a:ext cx="979668" cy="66045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760CD-34AC-960A-CAE2-BD27BD8466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5089525"/>
            <a:ext cx="1080135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005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ltokuvio_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8836-4860-B147-A43D-F8D03345E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9630" y="365125"/>
            <a:ext cx="4734169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E28ED02-9201-1F4D-95B6-D650BE3252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19630" y="1825625"/>
            <a:ext cx="4734170" cy="462719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9251FD-1C91-52AA-764B-B69AF319DB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9021AE-4A86-0DA9-E837-7E948AD56F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5150" y="5604934"/>
            <a:ext cx="1185333" cy="11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9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ehys_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9F9B77-D89F-D30D-8A29-84B3E4C52F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481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228836-4860-B147-A43D-F8D03345E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9630" y="365125"/>
            <a:ext cx="4734169" cy="1325563"/>
          </a:xfrm>
        </p:spPr>
        <p:txBody>
          <a:bodyPr/>
          <a:lstStyle/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6E82B-2307-2F4F-A337-B35185B3C0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19630" y="1825625"/>
            <a:ext cx="4734170" cy="46271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err="1"/>
              <a:t>Leipäteksti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4B76BCC-6CDF-C24D-B960-FC561EB72E0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0598" y="365125"/>
            <a:ext cx="5318052" cy="6087696"/>
          </a:xfrm>
          <a:pattFill prst="pct5">
            <a:fgClr>
              <a:srgbClr val="FABE00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FI"/>
              <a:t>Lisää kuva tähän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855F36-3281-5C68-528E-3BD5F6DD08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5150" y="5604934"/>
            <a:ext cx="1185333" cy="11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50F8A0-EF0D-574D-A49E-A9C3ECB7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66ABE-335F-F647-82FF-C83B962EB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17C4C-8EC4-834C-A2C7-8AABF37108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ACE2687-EEF0-A34D-A290-46A3DCFF4EC8}" type="datetimeFigureOut">
              <a:rPr lang="en-FI" smtClean="0"/>
              <a:pPr/>
              <a:t>12/12/2022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B6110-082C-9545-8519-1B4AC35CA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22247-5BF8-A542-8B4F-05D7325C3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54CF2E21-E7B7-2348-88AC-F0F97C644DCA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5751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96" r:id="rId3"/>
    <p:sldLayoutId id="2147483701" r:id="rId4"/>
    <p:sldLayoutId id="2147483652" r:id="rId5"/>
    <p:sldLayoutId id="2147483698" r:id="rId6"/>
    <p:sldLayoutId id="2147483700" r:id="rId7"/>
    <p:sldLayoutId id="2147483650" r:id="rId8"/>
    <p:sldLayoutId id="2147483665" r:id="rId9"/>
    <p:sldLayoutId id="2147483661" r:id="rId10"/>
    <p:sldLayoutId id="2147483660" r:id="rId11"/>
    <p:sldLayoutId id="2147483699" r:id="rId12"/>
    <p:sldLayoutId id="2147483666" r:id="rId13"/>
    <p:sldLayoutId id="2147483693" r:id="rId14"/>
    <p:sldLayoutId id="2147483667" r:id="rId15"/>
    <p:sldLayoutId id="2147483697" r:id="rId16"/>
    <p:sldLayoutId id="2147483694" r:id="rId17"/>
    <p:sldLayoutId id="2147483702" r:id="rId18"/>
    <p:sldLayoutId id="2147483703" r:id="rId19"/>
    <p:sldLayoutId id="2147483704" r:id="rId2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Fredoka One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intory.fi/eduskuntavaalit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E44D07-DE0A-D69C-9B47-E425E37E8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5468" y="4186513"/>
            <a:ext cx="12227468" cy="2075967"/>
          </a:xfrm>
        </p:spPr>
        <p:txBody>
          <a:bodyPr>
            <a:noAutofit/>
          </a:bodyPr>
          <a:lstStyle/>
          <a:p>
            <a:r>
              <a:rPr lang="fi-FI"/>
              <a:t>Into – etsivä nuorisotyö ja </a:t>
            </a:r>
            <a:br>
              <a:rPr lang="fi-FI"/>
            </a:br>
            <a:r>
              <a:rPr lang="fi-FI"/>
              <a:t>työpajatoiminta ry:n </a:t>
            </a:r>
            <a:br>
              <a:rPr lang="fi-FI"/>
            </a:br>
            <a:r>
              <a:rPr lang="fi-FI"/>
              <a:t>eduskuntavaalitavoitteet</a:t>
            </a:r>
          </a:p>
        </p:txBody>
      </p:sp>
    </p:spTree>
    <p:extLst>
      <p:ext uri="{BB962C8B-B14F-4D97-AF65-F5344CB8AC3E}">
        <p14:creationId xmlns:p14="http://schemas.microsoft.com/office/powerpoint/2010/main" val="49095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D91176-14A5-2815-8872-35FE407DC0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641" y="1848608"/>
            <a:ext cx="5182359" cy="2743269"/>
          </a:xfrm>
        </p:spPr>
        <p:txBody>
          <a:bodyPr/>
          <a:lstStyle/>
          <a:p>
            <a:r>
              <a:rPr lang="fi-FI" sz="4000">
                <a:latin typeface="Fredoka One"/>
              </a:rPr>
              <a:t>Rinnallakulkijuutta etsivällä nuorisotyöllä ja työpajatoiminnalla</a:t>
            </a:r>
            <a:endParaRPr lang="en-FI" sz="4000"/>
          </a:p>
          <a:p>
            <a:endParaRPr lang="en-FI" sz="400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9FA6A49-3509-8C96-BF81-AC44218B64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464" t="12715" r="35203"/>
          <a:stretch/>
        </p:blipFill>
        <p:spPr>
          <a:xfrm>
            <a:off x="4610249" y="0"/>
            <a:ext cx="7581752" cy="6858000"/>
          </a:xfr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6BDD158-D660-E81B-81F1-F473277FCE86}"/>
              </a:ext>
            </a:extLst>
          </p:cNvPr>
          <p:cNvSpPr/>
          <p:nvPr/>
        </p:nvSpPr>
        <p:spPr>
          <a:xfrm>
            <a:off x="10696145" y="5667446"/>
            <a:ext cx="1021721" cy="10217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768A970-CECD-31D2-AF3A-695D0CD232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584"/>
          <a:stretch/>
        </p:blipFill>
        <p:spPr>
          <a:xfrm>
            <a:off x="10714936" y="5744109"/>
            <a:ext cx="979668" cy="66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8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ABE235B-D892-7C05-D68A-2C1804A1F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68" y="1883884"/>
            <a:ext cx="10800864" cy="11786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2600"/>
              <a:t>Etsivä nuorisotyö ja työpajatoiminta toimivat nuorten </a:t>
            </a:r>
            <a:br>
              <a:rPr lang="fi-FI" sz="2600"/>
            </a:br>
            <a:r>
              <a:rPr lang="fi-FI" sz="2600"/>
              <a:t>ja aikuisten rinnalla sekä tukevat muita palveluita ja </a:t>
            </a:r>
            <a:br>
              <a:rPr lang="fi-FI" sz="2600"/>
            </a:br>
            <a:r>
              <a:rPr lang="fi-FI" sz="2600"/>
              <a:t>paikkaavat palvelupuutteita. </a:t>
            </a:r>
            <a:endParaRPr lang="en-FI" sz="26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8D3E46-41C1-4A47-A7A6-77D22BFE7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567" y="3429000"/>
            <a:ext cx="10800863" cy="2966954"/>
          </a:xfrm>
        </p:spPr>
        <p:txBody>
          <a:bodyPr>
            <a:noAutofit/>
          </a:bodyPr>
          <a:lstStyle/>
          <a:p>
            <a:r>
              <a:rPr lang="fi-FI" sz="2200"/>
              <a:t>Rinnallakulkijoina etsivä nuorisotyö ja työpajatoiminta tukevat työn ja koulutuksen ulkopuolella olevia, ovat mukana opiskelijoiden arjessa, tukevat koulupolun nivelvaiheissa, tarjoavat vaihtoehtoisia oppimisympäristöjä sekä tukevat nuoria ja aikuisia koulutukseen ja työhön. </a:t>
            </a:r>
          </a:p>
          <a:p>
            <a:br>
              <a:rPr lang="fi-FI" sz="2200"/>
            </a:br>
            <a:br>
              <a:rPr lang="fi-FI" sz="2200"/>
            </a:br>
            <a:endParaRPr lang="fi-FI" sz="2200"/>
          </a:p>
          <a:p>
            <a:endParaRPr lang="fi-FI" sz="22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4DEAD-3169-44EB-FB5F-FB34C5A481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Autofit/>
          </a:bodyPr>
          <a:lstStyle/>
          <a:p>
            <a:r>
              <a:rPr lang="en-GB"/>
              <a:t>RINNALLAKULKIJUUTTA ETSIVÄLLÄ </a:t>
            </a:r>
            <a:br>
              <a:rPr lang="en-GB"/>
            </a:br>
            <a:r>
              <a:rPr lang="en-GB"/>
              <a:t>NUORISOTYÖLLÄ JA TYÖPAJATOIMINNALLA</a:t>
            </a:r>
            <a:endParaRPr lang="en-FI"/>
          </a:p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6259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88F55A-F8A4-49DB-A4DE-69197F51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600">
                <a:solidFill>
                  <a:srgbClr val="000000"/>
                </a:solidFill>
                <a:latin typeface="Fredoka One" panose="02000000000000000000" pitchFamily="2" charset="0"/>
              </a:rPr>
              <a:t>Jos etsivää nuorisotyötä ja työpajatoimintaa ei olisi,</a:t>
            </a:r>
            <a:br>
              <a:rPr lang="fi-FI" sz="2600">
                <a:solidFill>
                  <a:srgbClr val="000000"/>
                </a:solidFill>
                <a:latin typeface="Fredoka One" panose="02000000000000000000" pitchFamily="2" charset="0"/>
              </a:rPr>
            </a:br>
            <a:r>
              <a:rPr lang="fi-FI" sz="2600">
                <a:solidFill>
                  <a:srgbClr val="000000"/>
                </a:solidFill>
                <a:latin typeface="Fredoka One" panose="02000000000000000000" pitchFamily="2" charset="0"/>
              </a:rPr>
              <a:t>yhteiskunnassa on vähemmän tahoja, jotka</a:t>
            </a:r>
            <a:endParaRPr lang="fi-FI" sz="2600">
              <a:latin typeface="Fredoka One" panose="02000000000000000000" pitchFamily="2" charset="0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73E74DB-6ACC-CE72-0FB0-D71F4F09F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0171" y="2743192"/>
            <a:ext cx="7766259" cy="331893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tekee yhteiskunnasta inhimillisemmän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etsii ja ottaa kopin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kulkee rinnalla palveluissa ja viranomaiskohtaamisissa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tarjoaa kokonaisvaltaista tukea arjenhallintaan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toimii vahvasti verkostoyhteistyössä ja kokoaa verkostoja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tarjoaa mielekästä tekemistä ja yhteisöllisyyttä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vähentää syrjäytymisestä aiheutuvia kuluja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FI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FI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FI" b="1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C8AC6C71-D518-BADB-E7BB-F10CEF7D16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Autofit/>
          </a:bodyPr>
          <a:lstStyle/>
          <a:p>
            <a:r>
              <a:rPr lang="en-GB"/>
              <a:t>RINNALLAKULKIJUUTTA ETSIVÄLLÄ </a:t>
            </a:r>
            <a:br>
              <a:rPr lang="en-GB"/>
            </a:br>
            <a:r>
              <a:rPr lang="en-GB"/>
              <a:t>NUORISOTYÖLLÄ JA TYÖPAJATOIMINNALLA</a:t>
            </a:r>
            <a:endParaRPr lang="en-FI"/>
          </a:p>
          <a:p>
            <a:endParaRPr lang="en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9128FC-8120-3026-E48A-09FDC2A5C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68" y="2633396"/>
            <a:ext cx="2738966" cy="341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9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B4A970-2024-4992-9612-7A5E139B6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05467" y="3081868"/>
            <a:ext cx="9889066" cy="3064930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/>
              <a:t>Etsivän nuorisotyön ja työpajojen rinnalla kulkevalle tuelle on </a:t>
            </a:r>
            <a:r>
              <a:rPr lang="fi-FI" b="1"/>
              <a:t>kasvava tarve</a:t>
            </a:r>
            <a:r>
              <a:rPr lang="fi-FI"/>
              <a:t>.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b="1"/>
              <a:t>Rakenne-uudistukset haastavat </a:t>
            </a:r>
            <a:r>
              <a:rPr lang="fi-FI"/>
              <a:t>toimijoita ja heikentävät niiden toimintaedellytyksiä.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b="1"/>
              <a:t>Etsivä nuorisotyö </a:t>
            </a:r>
            <a:r>
              <a:rPr lang="fi-FI"/>
              <a:t>ja </a:t>
            </a:r>
            <a:r>
              <a:rPr lang="fi-FI" b="1"/>
              <a:t>työpajatoiminta </a:t>
            </a:r>
            <a:r>
              <a:rPr lang="fi-FI"/>
              <a:t>ovat vaikuttavia palveluja, joissa </a:t>
            </a:r>
            <a:r>
              <a:rPr lang="fi-FI" b="1"/>
              <a:t>kohdataan ja tuetaan </a:t>
            </a:r>
            <a:r>
              <a:rPr lang="fi-FI"/>
              <a:t>heikossa asemassa olevia nuoria ja aikuisia.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b="1">
                <a:solidFill>
                  <a:srgbClr val="000000"/>
                </a:solidFill>
              </a:rPr>
              <a:t>Tarvitsemme etsivälle nuorisotyölle ja työpajatoiminnalle </a:t>
            </a:r>
            <a:br>
              <a:rPr lang="fi-FI" b="1">
                <a:solidFill>
                  <a:srgbClr val="000000"/>
                </a:solidFill>
              </a:rPr>
            </a:br>
            <a:r>
              <a:rPr lang="fi-FI" b="1">
                <a:solidFill>
                  <a:srgbClr val="000000"/>
                </a:solidFill>
              </a:rPr>
              <a:t>rahoituksen, resurssit  ja rakenteet, jotta kenenkään ei tarvitse selvitä yksin.</a:t>
            </a:r>
            <a:r>
              <a:rPr lang="fi-FI"/>
              <a:t> 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FI"/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3B3962FF-C904-10CA-D6EC-ABA85FFE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247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i-FI" sz="3800" b="0" i="0" u="none" strike="noStrike">
                <a:solidFill>
                  <a:srgbClr val="000000"/>
                </a:solidFill>
                <a:effectLst/>
                <a:latin typeface="Fredoka One" panose="02000000000000000000" pitchFamily="2" charset="0"/>
              </a:rPr>
              <a:t>Rinnallakulkijuus edellyttää </a:t>
            </a:r>
            <a:br>
              <a:rPr lang="fi-FI" sz="3800" b="0" i="0" u="none" strike="noStrike">
                <a:solidFill>
                  <a:srgbClr val="000000"/>
                </a:solidFill>
                <a:effectLst/>
                <a:latin typeface="Fredoka One" panose="02000000000000000000" pitchFamily="2" charset="0"/>
              </a:rPr>
            </a:br>
            <a:r>
              <a:rPr lang="fi-FI" sz="3800" b="0" i="0" u="none" strike="noStrike">
                <a:solidFill>
                  <a:srgbClr val="000000"/>
                </a:solidFill>
                <a:effectLst/>
                <a:latin typeface="Fredoka One" panose="02000000000000000000" pitchFamily="2" charset="0"/>
              </a:rPr>
              <a:t>rahoitusta, resursseja ja rakenteita</a:t>
            </a:r>
            <a:endParaRPr lang="fi-FI" sz="3800">
              <a:latin typeface="Fredoka 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48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94F238-3AAB-9368-D773-12B0BB0E3A7C}"/>
              </a:ext>
            </a:extLst>
          </p:cNvPr>
          <p:cNvSpPr txBox="1">
            <a:spLocks/>
          </p:cNvSpPr>
          <p:nvPr/>
        </p:nvSpPr>
        <p:spPr>
          <a:xfrm>
            <a:off x="923545" y="2362958"/>
            <a:ext cx="5546830" cy="27432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FI" sz="60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46610E-E798-FB87-A8FB-70BDAF7F238F}"/>
              </a:ext>
            </a:extLst>
          </p:cNvPr>
          <p:cNvSpPr/>
          <p:nvPr/>
        </p:nvSpPr>
        <p:spPr>
          <a:xfrm>
            <a:off x="10696145" y="5667446"/>
            <a:ext cx="1021721" cy="10217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B496FA-E4C7-7B57-D33C-893F6147B8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584"/>
          <a:stretch/>
        </p:blipFill>
        <p:spPr>
          <a:xfrm>
            <a:off x="10714936" y="5744109"/>
            <a:ext cx="979668" cy="66045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893FB4-CA3F-0E95-EA9B-8C0EC2E90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641" y="2362958"/>
            <a:ext cx="3658359" cy="2228919"/>
          </a:xfrm>
        </p:spPr>
        <p:txBody>
          <a:bodyPr/>
          <a:lstStyle/>
          <a:p>
            <a:r>
              <a:rPr lang="en-FI" sz="5000"/>
              <a:t>Ratkaisut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D8B9FD62-AA4C-4C8D-E020-707BB37DC8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371" r="25925"/>
          <a:stretch/>
        </p:blipFill>
        <p:spPr>
          <a:xfrm>
            <a:off x="4610249" y="0"/>
            <a:ext cx="7581752" cy="6858000"/>
          </a:xfrm>
        </p:spPr>
      </p:pic>
    </p:spTree>
    <p:extLst>
      <p:ext uri="{BB962C8B-B14F-4D97-AF65-F5344CB8AC3E}">
        <p14:creationId xmlns:p14="http://schemas.microsoft.com/office/powerpoint/2010/main" val="79221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ACC673-E0D8-476C-9352-A5C0467A2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Etsivän nuorisotyön perusrahoitusta on korotettava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E70C28-556C-4409-A76B-604DCD8F7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Etsivän nuorisotyön </a:t>
            </a:r>
            <a:r>
              <a:rPr lang="fi-FI" sz="2000" b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tarve on jatkuva</a:t>
            </a:r>
            <a:r>
              <a:rPr lang="fi-FI" sz="200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ja haasteellisessa elämäntilanteessa oleva nuori </a:t>
            </a:r>
            <a:r>
              <a:rPr lang="fi-FI" sz="2000" b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tarvitsee tukea nopeasti</a:t>
            </a:r>
            <a:r>
              <a:rPr lang="fi-FI" sz="200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Etsivän nuorisotyön </a:t>
            </a:r>
            <a:r>
              <a:rPr lang="fi-FI" sz="2000" b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perusrahoitus on laskenut </a:t>
            </a:r>
            <a:r>
              <a:rPr lang="fi-FI" sz="200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vuoden 2019 tasosta miljoonalla eurolla. Vuosittain varmistuva rahoitus aiheuttaa </a:t>
            </a:r>
            <a:r>
              <a:rPr lang="fi-FI" sz="2000" b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vaihtuvuutta</a:t>
            </a:r>
            <a:r>
              <a:rPr lang="fi-FI" sz="200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työntekijöissä.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i-FI" sz="200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erusrahoituksen pienentyessä organisaatioiden </a:t>
            </a:r>
            <a:r>
              <a:rPr lang="fi-FI" sz="2000" b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omavastuuosuudet ovat nousseet </a:t>
            </a:r>
            <a:r>
              <a:rPr lang="fi-FI" sz="200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 samalla yleinen kustannustaso on noussut. Etsivän nuorisotyön jatkuvuus on varmistettava.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i-FI" sz="2000" b="1">
              <a:effectLst/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9F4CE9-7F89-6C84-D05F-3ECFE4B27113}"/>
              </a:ext>
            </a:extLst>
          </p:cNvPr>
          <p:cNvSpPr txBox="1"/>
          <p:nvPr/>
        </p:nvSpPr>
        <p:spPr>
          <a:xfrm>
            <a:off x="1000539" y="5058089"/>
            <a:ext cx="10038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i-FI" sz="2800" b="1">
                <a:latin typeface="Roboto" panose="02000000000000000000" pitchFamily="2" charset="0"/>
                <a:ea typeface="Roboto" panose="02000000000000000000" pitchFamily="2" charset="0"/>
              </a:rPr>
              <a:t>Laadukas etsivä nuorisotyö edellyttää </a:t>
            </a:r>
            <a:br>
              <a:rPr lang="fi-FI" sz="2800" b="1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fi-FI" sz="2800" b="1">
                <a:latin typeface="Roboto" panose="02000000000000000000" pitchFamily="2" charset="0"/>
                <a:ea typeface="Roboto" panose="02000000000000000000" pitchFamily="2" charset="0"/>
              </a:rPr>
              <a:t>perusrahoituksen tason palauttamisen.</a:t>
            </a:r>
            <a:endParaRPr lang="fi-FI" sz="28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69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1">
            <a:extLst>
              <a:ext uri="{FF2B5EF4-FFF2-40B4-BE49-F238E27FC236}">
                <a16:creationId xmlns:a16="http://schemas.microsoft.com/office/drawing/2014/main" id="{330DB408-5CBF-8A61-6B9C-E16661E793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91" t="-191" r="14573" b="191"/>
          <a:stretch/>
        </p:blipFill>
        <p:spPr>
          <a:xfrm>
            <a:off x="6096000" y="-13361"/>
            <a:ext cx="6096000" cy="6978231"/>
          </a:xfrm>
          <a:prstGeom prst="rect">
            <a:avLst/>
          </a:prstGeom>
          <a:pattFill prst="pct5">
            <a:fgClr>
              <a:srgbClr val="FABE00"/>
            </a:fgClr>
            <a:bgClr>
              <a:schemeClr val="bg1"/>
            </a:bgClr>
          </a:pattFill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382B8A97-B7B5-FB9F-27AF-FCE6B3CE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68" y="1296461"/>
            <a:ext cx="4734169" cy="1741971"/>
          </a:xfrm>
        </p:spPr>
        <p:txBody>
          <a:bodyPr>
            <a:normAutofit/>
          </a:bodyPr>
          <a:lstStyle/>
          <a:p>
            <a:pPr algn="ctr"/>
            <a:r>
              <a:rPr lang="fi-FI"/>
              <a:t>Etsivän nuorisotyön perusrahoitusta on korotettava</a:t>
            </a:r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E70C28-556C-4409-A76B-604DCD8F7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933" y="3038432"/>
            <a:ext cx="4734170" cy="3812535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fi-FI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Etsivän nuorisotyön perusrahoitus on nostettava </a:t>
            </a:r>
            <a:br>
              <a:rPr lang="fi-FI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24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18 miljoonaan </a:t>
            </a:r>
            <a:r>
              <a:rPr lang="fi-FI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euroon.</a:t>
            </a:r>
            <a:endParaRPr lang="fi-FI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300"/>
              </a:spcAft>
            </a:pPr>
            <a:r>
              <a:rPr lang="fi-FI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Etsivän nuorisotyön organisaatioiden omarahoitusosuutta </a:t>
            </a:r>
            <a:br>
              <a:rPr lang="fi-FI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tulee alentaa.</a:t>
            </a:r>
            <a:endParaRPr lang="fi-FI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i-FI" sz="24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7D7AEF-CB0B-5FC2-972B-B21AA7197416}"/>
              </a:ext>
            </a:extLst>
          </p:cNvPr>
          <p:cNvCxnSpPr>
            <a:cxnSpLocks/>
          </p:cNvCxnSpPr>
          <p:nvPr/>
        </p:nvCxnSpPr>
        <p:spPr>
          <a:xfrm>
            <a:off x="661701" y="909113"/>
            <a:ext cx="4708402" cy="0"/>
          </a:xfrm>
          <a:prstGeom prst="line">
            <a:avLst/>
          </a:prstGeom>
          <a:ln w="41275">
            <a:solidFill>
              <a:srgbClr val="FABE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8075107-3721-7FF8-FBEC-DC7E6DD0C7AB}"/>
              </a:ext>
            </a:extLst>
          </p:cNvPr>
          <p:cNvSpPr txBox="1">
            <a:spLocks/>
          </p:cNvSpPr>
          <p:nvPr/>
        </p:nvSpPr>
        <p:spPr>
          <a:xfrm>
            <a:off x="610660" y="381076"/>
            <a:ext cx="3690407" cy="5235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spc="4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RATKAISU: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FBC2E3-9DB0-1BF9-BDD0-D29F496E28E7}"/>
              </a:ext>
            </a:extLst>
          </p:cNvPr>
          <p:cNvSpPr/>
          <p:nvPr/>
        </p:nvSpPr>
        <p:spPr>
          <a:xfrm>
            <a:off x="10696145" y="5667446"/>
            <a:ext cx="1021721" cy="10217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DE75DC4-B62D-0432-051D-4DF0B7F19C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584"/>
          <a:stretch/>
        </p:blipFill>
        <p:spPr>
          <a:xfrm>
            <a:off x="10714936" y="5744109"/>
            <a:ext cx="979668" cy="66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6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63AD28B-C3A0-E38B-144F-7E4AF060F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306" y="226274"/>
            <a:ext cx="6113236" cy="6113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D7D84D-B0E8-B2D6-6E5D-CE3282B3F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15" y="157370"/>
            <a:ext cx="5220788" cy="6182140"/>
          </a:xfrm>
          <a:prstGeom prst="rect">
            <a:avLst/>
          </a:prstGeom>
        </p:spPr>
      </p:pic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EFD9E076-EE16-B26A-10EE-5B32A133B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8534" y="2035196"/>
            <a:ext cx="4734170" cy="488243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i-FI">
                <a:solidFill>
                  <a:srgbClr val="242424"/>
                </a:solidFill>
              </a:rPr>
              <a:t>Olisin varmasti edelleen aivan </a:t>
            </a:r>
            <a:br>
              <a:rPr lang="fi-FI">
                <a:solidFill>
                  <a:srgbClr val="242424"/>
                </a:solidFill>
              </a:rPr>
            </a:br>
            <a:r>
              <a:rPr lang="fi-FI">
                <a:solidFill>
                  <a:srgbClr val="242424"/>
                </a:solidFill>
              </a:rPr>
              <a:t>hukassa sen suhteen, mitä haluan elämälläni tehdä, ellen olisi saanut apua etsivältä opiskeluhakujen, työssäoppimisten ja työpaikkojen suhteen.” </a:t>
            </a:r>
          </a:p>
          <a:p>
            <a:pPr algn="ctr">
              <a:lnSpc>
                <a:spcPct val="100000"/>
              </a:lnSpc>
            </a:pPr>
            <a:br>
              <a:rPr lang="fi-FI" i="0">
                <a:effectLst/>
              </a:rPr>
            </a:br>
            <a:r>
              <a:rPr lang="fi-FI" sz="1600" b="1"/>
              <a:t>ETSIVÄN NUORISOTYÖN NUORI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783678-3EF5-88B4-5F4C-0C3C93E337D5}"/>
              </a:ext>
            </a:extLst>
          </p:cNvPr>
          <p:cNvSpPr/>
          <p:nvPr/>
        </p:nvSpPr>
        <p:spPr>
          <a:xfrm>
            <a:off x="10696145" y="5667446"/>
            <a:ext cx="1021721" cy="10217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C5E662-879A-88F1-D3EB-E3D43F0911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584"/>
          <a:stretch/>
        </p:blipFill>
        <p:spPr>
          <a:xfrm>
            <a:off x="10714936" y="5744109"/>
            <a:ext cx="979668" cy="66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7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0741BA2-69EA-D260-EC70-C5A75FDB3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68" y="365125"/>
            <a:ext cx="10786518" cy="1325563"/>
          </a:xfrm>
        </p:spPr>
        <p:txBody>
          <a:bodyPr/>
          <a:lstStyle/>
          <a:p>
            <a:r>
              <a:rPr lang="fi-FI"/>
              <a:t>Työpajatoiminnan rahoituksen tulee vastata muuttuneeseen tilanteeseen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8BB3450-AD1A-4718-1433-6E0607518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568" y="1799912"/>
            <a:ext cx="10786518" cy="2602274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200" i="0" u="none" strike="noStrike">
                <a:effectLst/>
              </a:rPr>
              <a:t>Työpajatoiminnalle on turvattava selkeä </a:t>
            </a:r>
            <a:r>
              <a:rPr lang="fi-FI" sz="2200" b="1" i="0" u="none" strike="noStrike">
                <a:effectLst/>
              </a:rPr>
              <a:t>rahoitus ja henkilöresurssit </a:t>
            </a:r>
            <a:r>
              <a:rPr lang="fi-FI" sz="2200" i="0" u="none" strike="noStrike">
                <a:effectLst/>
              </a:rPr>
              <a:t>kuntien ja hyvinvointialueiden </a:t>
            </a:r>
            <a:r>
              <a:rPr lang="fi-FI" sz="2200" b="1" i="0" u="none" strike="noStrike">
                <a:effectLst/>
              </a:rPr>
              <a:t>muuttuvissa toiminnoissa</a:t>
            </a:r>
            <a:r>
              <a:rPr lang="fi-FI" sz="2200" i="0" u="none" strike="noStrike">
                <a:effectLst/>
              </a:rPr>
              <a:t>. Työpajat tulee nähdä kuntien ja hyvinvointialueiden </a:t>
            </a:r>
            <a:r>
              <a:rPr lang="fi-FI" sz="2200" b="1" i="0" u="none" strike="noStrike">
                <a:effectLst/>
              </a:rPr>
              <a:t>kumppaneina</a:t>
            </a:r>
            <a:r>
              <a:rPr lang="fi-FI" sz="2200" i="0" u="none" strike="noStrike">
                <a:effectLst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200">
                <a:ea typeface="Calibri" panose="020F0502020204030204" pitchFamily="34" charset="0"/>
                <a:cs typeface="Times New Roman" panose="02020603050405020304" pitchFamily="18" charset="0"/>
              </a:rPr>
              <a:t>Työpajojen </a:t>
            </a:r>
            <a:r>
              <a:rPr lang="fi-FI" sz="2200" b="1">
                <a:ea typeface="Calibri" panose="020F0502020204030204" pitchFamily="34" charset="0"/>
                <a:cs typeface="Times New Roman" panose="02020603050405020304" pitchFamily="18" charset="0"/>
              </a:rPr>
              <a:t>mahdollisuuksia tukea oppivelvollisuusikäisiä </a:t>
            </a:r>
            <a:r>
              <a:rPr lang="fi-FI" sz="2200">
                <a:ea typeface="Calibri" panose="020F0502020204030204" pitchFamily="34" charset="0"/>
                <a:cs typeface="Times New Roman" panose="02020603050405020304" pitchFamily="18" charset="0"/>
              </a:rPr>
              <a:t>ja jatkuvaa oppimista on hyödynnettävä entistä laajemmin.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200" b="1">
                <a:ea typeface="Times New Roman" panose="02020603050405020304" pitchFamily="18" charset="0"/>
                <a:cs typeface="Segoe UI" panose="020B0502040204020203" pitchFamily="34" charset="0"/>
              </a:rPr>
              <a:t>Valtionapukelpoisten työpajojen määrä on noussut</a:t>
            </a:r>
            <a:r>
              <a:rPr lang="fi-FI" sz="2200">
                <a:ea typeface="Times New Roman" panose="02020603050405020304" pitchFamily="18" charset="0"/>
                <a:cs typeface="Segoe UI" panose="020B0502040204020203" pitchFamily="34" charset="0"/>
              </a:rPr>
              <a:t>, mutta avustussumma on pysynyt samalla tasolla.</a:t>
            </a:r>
            <a:endParaRPr lang="fi-FI" sz="2000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82EA6844-FB60-B204-0D48-98C7EAA0A031}"/>
              </a:ext>
            </a:extLst>
          </p:cNvPr>
          <p:cNvSpPr txBox="1"/>
          <p:nvPr/>
        </p:nvSpPr>
        <p:spPr>
          <a:xfrm>
            <a:off x="1000539" y="5058089"/>
            <a:ext cx="10038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i-FI" sz="2800" b="1">
                <a:latin typeface="Roboto" panose="02000000000000000000" pitchFamily="2" charset="0"/>
                <a:ea typeface="Roboto" panose="02000000000000000000" pitchFamily="2" charset="0"/>
              </a:rPr>
              <a:t>Laki- ja rakenneuudistukset ovat koetelleet </a:t>
            </a:r>
            <a:br>
              <a:rPr lang="fi-FI" sz="2800" b="1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fi-FI" sz="2800" b="1">
                <a:latin typeface="Roboto" panose="02000000000000000000" pitchFamily="2" charset="0"/>
                <a:ea typeface="Roboto" panose="02000000000000000000" pitchFamily="2" charset="0"/>
              </a:rPr>
              <a:t>työpajatoimintaa – nyt on uuden kehittämisen aika!</a:t>
            </a:r>
            <a:endParaRPr lang="fi-FI" sz="28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1">
            <a:extLst>
              <a:ext uri="{FF2B5EF4-FFF2-40B4-BE49-F238E27FC236}">
                <a16:creationId xmlns:a16="http://schemas.microsoft.com/office/drawing/2014/main" id="{62D84F9E-E6F1-6B73-F11B-E0B2E73D01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882" r="20882"/>
          <a:stretch>
            <a:fillRect/>
          </a:stretch>
        </p:blipFill>
        <p:spPr>
          <a:xfrm>
            <a:off x="6096000" y="-120230"/>
            <a:ext cx="6096000" cy="6978230"/>
          </a:xfrm>
          <a:prstGeom prst="rect">
            <a:avLst/>
          </a:prstGeom>
          <a:pattFill prst="pct5">
            <a:fgClr>
              <a:srgbClr val="FABE00"/>
            </a:fgClr>
            <a:bgClr>
              <a:schemeClr val="bg1"/>
            </a:bgClr>
          </a:pattFill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E70C28-556C-4409-A76B-604DCD8F7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973" y="1320803"/>
            <a:ext cx="4734170" cy="509142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i-FI" sz="2000" b="0" i="0" u="none" strike="noStrike" baseline="0">
                <a:latin typeface="Roboto-Regular"/>
              </a:rPr>
              <a:t>Työpajatoiminnan rahoitusta tulee korottaa vastaamaan muuttunutta tilannetta. Perusrahoitusta on nostettava pysyvästi vähintään </a:t>
            </a:r>
            <a:br>
              <a:rPr lang="fi-FI" sz="2000" b="0" i="0" u="none" strike="noStrike" baseline="0">
                <a:latin typeface="Roboto-Regular"/>
              </a:rPr>
            </a:br>
            <a:r>
              <a:rPr lang="fi-FI" sz="2000" b="1" i="0" u="none" strike="noStrike" baseline="0">
                <a:latin typeface="Roboto-Bold"/>
              </a:rPr>
              <a:t>18 miljoonaan </a:t>
            </a:r>
            <a:r>
              <a:rPr lang="fi-FI" sz="2000" b="0" i="0" u="none" strike="noStrike" baseline="0">
                <a:latin typeface="Roboto-Regular"/>
              </a:rPr>
              <a:t>euroon.</a:t>
            </a:r>
          </a:p>
          <a:p>
            <a:pPr algn="ctr">
              <a:lnSpc>
                <a:spcPct val="100000"/>
              </a:lnSpc>
            </a:pPr>
            <a:endParaRPr lang="fi-FI" sz="2000" b="0" i="0" u="none" strike="noStrike" baseline="0">
              <a:latin typeface="Roboto-Regular"/>
            </a:endParaRPr>
          </a:p>
          <a:p>
            <a:pPr algn="ctr">
              <a:lnSpc>
                <a:spcPct val="100000"/>
              </a:lnSpc>
            </a:pPr>
            <a:r>
              <a:rPr lang="fi-FI" sz="2000" b="0" i="0" u="none" strike="noStrike" baseline="0">
                <a:latin typeface="Roboto-Regular"/>
              </a:rPr>
              <a:t>Työpajatoiminnan turvaamiseksi valmistuu työryhmän selvitys ja toimenpidesuositukset, joilla pyritään varmistamaan työpajatoiminnan toteutuminen ja kehittäminen poikkihallinnollisesti joustavasti ja asiakaslähtöisesti.</a:t>
            </a:r>
            <a:endParaRPr lang="fi-FI" sz="200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fi-FI" sz="20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0CF17D-3E6A-0E50-40D6-C16CFCD44193}"/>
              </a:ext>
            </a:extLst>
          </p:cNvPr>
          <p:cNvSpPr/>
          <p:nvPr/>
        </p:nvSpPr>
        <p:spPr>
          <a:xfrm>
            <a:off x="10696145" y="5667446"/>
            <a:ext cx="1021721" cy="10217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366A41-9875-70BC-5069-B932CD003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584"/>
          <a:stretch/>
        </p:blipFill>
        <p:spPr>
          <a:xfrm>
            <a:off x="10714936" y="5744109"/>
            <a:ext cx="979668" cy="6604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6375D1-8C9D-8F7A-9277-A8AD1228B0B5}"/>
              </a:ext>
            </a:extLst>
          </p:cNvPr>
          <p:cNvCxnSpPr>
            <a:cxnSpLocks/>
          </p:cNvCxnSpPr>
          <p:nvPr/>
        </p:nvCxnSpPr>
        <p:spPr>
          <a:xfrm>
            <a:off x="661701" y="909113"/>
            <a:ext cx="4708402" cy="0"/>
          </a:xfrm>
          <a:prstGeom prst="line">
            <a:avLst/>
          </a:prstGeom>
          <a:ln w="41275">
            <a:solidFill>
              <a:srgbClr val="FABE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B0ACDC1-0F31-B619-65D3-BF0635E670DA}"/>
              </a:ext>
            </a:extLst>
          </p:cNvPr>
          <p:cNvSpPr txBox="1">
            <a:spLocks/>
          </p:cNvSpPr>
          <p:nvPr/>
        </p:nvSpPr>
        <p:spPr>
          <a:xfrm>
            <a:off x="610660" y="381076"/>
            <a:ext cx="3690407" cy="5235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spc="4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RATKAISU:</a:t>
            </a:r>
          </a:p>
        </p:txBody>
      </p:sp>
    </p:spTree>
    <p:extLst>
      <p:ext uri="{BB962C8B-B14F-4D97-AF65-F5344CB8AC3E}">
        <p14:creationId xmlns:p14="http://schemas.microsoft.com/office/powerpoint/2010/main" val="274219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22E574-B34F-D18B-4ED6-AEBB5C17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042" y="1224922"/>
            <a:ext cx="4734169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FI"/>
              <a:t>Meidän tavoitteenamme on yhteiskunta, jossa kenenkään ei tarvitse selvitä yksin.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E856C6-7506-3040-FD12-407AA3CC8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5669" y="3995530"/>
            <a:ext cx="5120639" cy="46271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>
                <a:latin typeface="Roboto"/>
                <a:ea typeface="Roboto"/>
              </a:rPr>
              <a:t>Jokainen meistä kohtaa tilanteita, joissa tarvitsee tukea. </a:t>
            </a:r>
            <a:br>
              <a:rPr lang="fi-FI" sz="2000">
                <a:latin typeface="Roboto"/>
                <a:ea typeface="Roboto"/>
              </a:rPr>
            </a:br>
            <a:endParaRPr lang="fi-FI" sz="2000">
              <a:latin typeface="Roboto"/>
              <a:ea typeface="Roboto"/>
            </a:endParaRPr>
          </a:p>
          <a:p>
            <a:r>
              <a:rPr lang="fi-FI" sz="2000" b="1">
                <a:latin typeface="Roboto"/>
                <a:ea typeface="Roboto"/>
              </a:rPr>
              <a:t>Etsivä nuorisotyö</a:t>
            </a:r>
            <a:r>
              <a:rPr lang="fi-FI" sz="2000">
                <a:latin typeface="Roboto"/>
                <a:ea typeface="Roboto"/>
              </a:rPr>
              <a:t> ja </a:t>
            </a:r>
            <a:r>
              <a:rPr lang="fi-FI" sz="2000" b="1">
                <a:latin typeface="Roboto"/>
                <a:ea typeface="Roboto"/>
              </a:rPr>
              <a:t>työpajat</a:t>
            </a:r>
            <a:r>
              <a:rPr lang="fi-FI" sz="2000">
                <a:latin typeface="Roboto"/>
                <a:ea typeface="Roboto"/>
              </a:rPr>
              <a:t> tarjoavat jokaiselle mahdollisuuden omannäköiseen elämään. </a:t>
            </a:r>
            <a:endParaRPr lang="fi-FI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06BF51-5731-6DBC-1B4E-FF6756F163A8}"/>
              </a:ext>
            </a:extLst>
          </p:cNvPr>
          <p:cNvCxnSpPr>
            <a:cxnSpLocks/>
          </p:cNvCxnSpPr>
          <p:nvPr/>
        </p:nvCxnSpPr>
        <p:spPr>
          <a:xfrm>
            <a:off x="8319959" y="3478698"/>
            <a:ext cx="1197087" cy="0"/>
          </a:xfrm>
          <a:prstGeom prst="line">
            <a:avLst/>
          </a:prstGeom>
          <a:ln w="123825">
            <a:solidFill>
              <a:srgbClr val="FAB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57DAC76-D28C-51EA-4036-ECD16B2D0C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92" t="-725" r="9799" b="-1549"/>
          <a:stretch/>
        </p:blipFill>
        <p:spPr>
          <a:xfrm>
            <a:off x="0" y="-53330"/>
            <a:ext cx="6184348" cy="701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63AD28B-C3A0-E38B-144F-7E4AF060F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306" y="226274"/>
            <a:ext cx="6113236" cy="6113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D7D84D-B0E8-B2D6-6E5D-CE3282B3F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15" y="157370"/>
            <a:ext cx="5220788" cy="6182140"/>
          </a:xfrm>
          <a:prstGeom prst="rect">
            <a:avLst/>
          </a:prstGeom>
        </p:spPr>
      </p:pic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EFD9E076-EE16-B26A-10EE-5B32A133B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8289" y="1928190"/>
            <a:ext cx="4734170" cy="488243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i-FI" i="0">
                <a:effectLst/>
              </a:rPr>
              <a:t>Olin hukannut sen, kuka olen,</a:t>
            </a:r>
            <a:br>
              <a:rPr lang="fi-FI" i="0">
                <a:effectLst/>
              </a:rPr>
            </a:br>
            <a:r>
              <a:rPr lang="fi-FI" i="0">
                <a:effectLst/>
              </a:rPr>
              <a:t> en tiennyt, mitä haluan elämälläni tehdä. Tunsin oloni pölyhiukkasen kokoiseksi. Nyt minulla on edes jonkinlainen suunta elämälleni. Tiedän vahvuuteni ja </a:t>
            </a:r>
            <a:br>
              <a:rPr lang="fi-FI" i="0">
                <a:effectLst/>
              </a:rPr>
            </a:br>
            <a:r>
              <a:rPr lang="fi-FI" i="0">
                <a:effectLst/>
              </a:rPr>
              <a:t>olen ylpeä itsestäni.”</a:t>
            </a:r>
            <a:br>
              <a:rPr lang="fi-FI" i="0">
                <a:effectLst/>
              </a:rPr>
            </a:br>
            <a:br>
              <a:rPr lang="fi-FI" i="0">
                <a:effectLst/>
              </a:rPr>
            </a:br>
            <a:r>
              <a:rPr lang="fi-FI" sz="1600" b="1"/>
              <a:t>TYÖPAJAN VALMENTAUTUJA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568B0C1-DFA9-666C-834C-6EDD4308FDE0}"/>
              </a:ext>
            </a:extLst>
          </p:cNvPr>
          <p:cNvSpPr/>
          <p:nvPr/>
        </p:nvSpPr>
        <p:spPr>
          <a:xfrm>
            <a:off x="10696145" y="5667446"/>
            <a:ext cx="1021721" cy="10217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F76F25-91F0-B4FE-2208-F1F1C03797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584"/>
          <a:stretch/>
        </p:blipFill>
        <p:spPr>
          <a:xfrm>
            <a:off x="10714936" y="5744109"/>
            <a:ext cx="979668" cy="66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6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tsikko 1">
            <a:extLst>
              <a:ext uri="{FF2B5EF4-FFF2-40B4-BE49-F238E27FC236}">
                <a16:creationId xmlns:a16="http://schemas.microsoft.com/office/drawing/2014/main" id="{3A9CC538-78D9-6D69-A881-6FFDD165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>
              <a:spcBef>
                <a:spcPts val="0"/>
              </a:spcBef>
            </a:pPr>
            <a:r>
              <a:rPr lang="fi-FI" sz="3600">
                <a:solidFill>
                  <a:srgbClr val="000000"/>
                </a:solidFill>
                <a:latin typeface="Fredoka One" panose="02000000000000000000" pitchFamily="2" charset="0"/>
              </a:rPr>
              <a:t>Palveluketjut kuntoon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CA9F8B3-C261-ABC3-99EE-20B5C681CE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i-FI">
                <a:ea typeface="Calibri" panose="020F0502020204030204" pitchFamily="34" charset="0"/>
                <a:cs typeface="Times New Roman" panose="02020603050405020304" pitchFamily="18" charset="0"/>
              </a:rPr>
              <a:t>RATKAISU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428B68-B87E-4C58-99A4-65834D7CCF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numCol="1">
            <a:noAutofit/>
          </a:bodyPr>
          <a:lstStyle/>
          <a:p>
            <a:r>
              <a:rPr lang="fi-FI" sz="2200"/>
              <a:t>Etsivässä nuorisotyössä ja työpajatoiminnassa olevat nuoret ja aikuiset hyötyisivät monista palveluista, jos niihin vain pääsisi.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BFA4A6-0051-59F6-B96F-047CEE4F23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sz="2200" b="1">
                <a:ea typeface="Calibri" panose="020F0502020204030204" pitchFamily="34" charset="0"/>
                <a:cs typeface="Times New Roman" panose="02020603050405020304" pitchFamily="18" charset="0"/>
              </a:rPr>
              <a:t>Tarvitaan lisää matalan kynnyksen mielenterveys- ja päihdepalveluita. </a:t>
            </a:r>
            <a:r>
              <a:rPr lang="fi-FI" sz="2200">
                <a:ea typeface="Calibri" panose="020F0502020204030204" pitchFamily="34" charset="0"/>
                <a:cs typeface="Times New Roman" panose="02020603050405020304" pitchFamily="18" charset="0"/>
              </a:rPr>
              <a:t>Nuorille on oltava heidän tarpeisiinsa vastaavat palvelut. Terapiapalveluihin on päästävä terapiatakuun mukaisesti. </a:t>
            </a:r>
          </a:p>
          <a:p>
            <a:endParaRPr lang="en-FI" sz="2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D007A1-BED0-BFD2-DA31-91D089B82A44}"/>
              </a:ext>
            </a:extLst>
          </p:cNvPr>
          <p:cNvSpPr txBox="1"/>
          <p:nvPr/>
        </p:nvSpPr>
        <p:spPr>
          <a:xfrm>
            <a:off x="1000539" y="5058089"/>
            <a:ext cx="10038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i-FI" sz="2800" b="1">
                <a:latin typeface="Roboto" panose="02000000000000000000" pitchFamily="2" charset="0"/>
                <a:ea typeface="Roboto" panose="02000000000000000000" pitchFamily="2" charset="0"/>
              </a:rPr>
              <a:t>Mielenterveys- ja päihdepalvelut kaikkien saataville</a:t>
            </a:r>
            <a:endParaRPr lang="fi-FI" sz="28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94FEB1-ACB4-8618-FAE0-CC46057EC25C}"/>
              </a:ext>
            </a:extLst>
          </p:cNvPr>
          <p:cNvCxnSpPr>
            <a:cxnSpLocks/>
          </p:cNvCxnSpPr>
          <p:nvPr/>
        </p:nvCxnSpPr>
        <p:spPr>
          <a:xfrm>
            <a:off x="661701" y="909113"/>
            <a:ext cx="10791489" cy="0"/>
          </a:xfrm>
          <a:prstGeom prst="line">
            <a:avLst/>
          </a:prstGeom>
          <a:ln w="41275">
            <a:solidFill>
              <a:srgbClr val="FABE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31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C5368-49D0-4080-F0C2-463D426B86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FI"/>
              <a:t>RATKAISU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C9D964-FC0B-4079-8BF6-63FA3797B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>
              <a:spcBef>
                <a:spcPts val="0"/>
              </a:spcBef>
            </a:pPr>
            <a:r>
              <a:rPr lang="fi-FI">
                <a:solidFill>
                  <a:srgbClr val="000000"/>
                </a:solidFill>
                <a:latin typeface="Fredoka One" panose="02000000000000000000" pitchFamily="2" charset="0"/>
              </a:rPr>
              <a:t>Palveluketjut kuntoon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428B68-B87E-4C58-99A4-65834D7CCF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numCol="1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2200" b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Nivelvaiheisiin tarvitaan vahvemmin tukea. </a:t>
            </a:r>
            <a:r>
              <a:rPr lang="fi-FI" sz="220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Mahdollisuus vaihtoehtoisiin oppimisympäristöihin on tarjottava </a:t>
            </a:r>
            <a:br>
              <a:rPr lang="fi-FI" sz="220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220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 ennen ongelmien kasaantumista.</a:t>
            </a:r>
          </a:p>
          <a:p>
            <a:pPr lvl="0">
              <a:lnSpc>
                <a:spcPct val="100000"/>
              </a:lnSpc>
            </a:pPr>
            <a:br>
              <a:rPr lang="fi-FI" sz="2200" b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2200" b="1">
              <a:effectLst/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endParaRPr lang="fi-FI" sz="2200" b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2200"/>
          </a:p>
          <a:p>
            <a:pPr marL="285750" indent="-285750">
              <a:lnSpc>
                <a:spcPct val="100000"/>
              </a:lnSpc>
              <a:buFontTx/>
              <a:buChar char="-"/>
            </a:pPr>
            <a:endParaRPr lang="fi-FI" sz="220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CA9F8B3-C261-ABC3-99EE-20B5C681CE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fi-FI" sz="2200" b="1">
                <a:ea typeface="Calibri" panose="020F0502020204030204" pitchFamily="34" charset="0"/>
                <a:cs typeface="Times New Roman" panose="02020603050405020304" pitchFamily="18" charset="0"/>
              </a:rPr>
              <a:t>Rahoitus kouluissa toteutettavaan nuorisotyöhön on löydyttävä. </a:t>
            </a:r>
            <a:r>
              <a:rPr lang="fi-FI" sz="2200">
                <a:ea typeface="Calibri" panose="020F0502020204030204" pitchFamily="34" charset="0"/>
                <a:cs typeface="Times New Roman" panose="02020603050405020304" pitchFamily="18" charset="0"/>
              </a:rPr>
              <a:t>Opiskeluhuoltoa sekä oppilaan- ja opinto-ohjausta on lisättävä.</a:t>
            </a:r>
            <a:endParaRPr lang="fi-FI" sz="2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D007A1-BED0-BFD2-DA31-91D089B82A44}"/>
              </a:ext>
            </a:extLst>
          </p:cNvPr>
          <p:cNvSpPr txBox="1"/>
          <p:nvPr/>
        </p:nvSpPr>
        <p:spPr>
          <a:xfrm>
            <a:off x="1000539" y="5058089"/>
            <a:ext cx="100385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600" b="1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Rahoitusta ja ammattilaisia koulunuorisotyöhön </a:t>
            </a:r>
            <a:br>
              <a:rPr lang="fi-FI" sz="2600" b="1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2600" b="1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sekä koulujen tuki- ja ohjauspalveluihin</a:t>
            </a:r>
            <a:endParaRPr lang="en-FI" sz="26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E4828E-F0F2-9BEE-5BEA-7541060BCF57}"/>
              </a:ext>
            </a:extLst>
          </p:cNvPr>
          <p:cNvCxnSpPr>
            <a:cxnSpLocks/>
          </p:cNvCxnSpPr>
          <p:nvPr/>
        </p:nvCxnSpPr>
        <p:spPr>
          <a:xfrm>
            <a:off x="661701" y="909113"/>
            <a:ext cx="10791489" cy="0"/>
          </a:xfrm>
          <a:prstGeom prst="line">
            <a:avLst/>
          </a:prstGeom>
          <a:ln w="41275">
            <a:solidFill>
              <a:srgbClr val="FABE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61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114AEC-988D-5030-7D12-6FE79B24DC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FI"/>
              <a:t>RATKAISU</a:t>
            </a:r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4F899442-7F70-3E8B-B83E-281D93CE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>
              <a:spcBef>
                <a:spcPts val="0"/>
              </a:spcBef>
            </a:pPr>
            <a:r>
              <a:rPr lang="fi-FI">
                <a:solidFill>
                  <a:srgbClr val="000000"/>
                </a:solidFill>
                <a:latin typeface="Fredoka One" panose="02000000000000000000" pitchFamily="2" charset="0"/>
              </a:rPr>
              <a:t>Palveluketjut kuntoon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428B68-B87E-4C58-99A4-65834D7CCF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numCol="1">
            <a:noAutofit/>
          </a:bodyPr>
          <a:lstStyle/>
          <a:p>
            <a:r>
              <a:rPr lang="fi-FI" sz="2200" b="1">
                <a:ea typeface="Calibri" panose="020F0502020204030204" pitchFamily="34" charset="0"/>
                <a:cs typeface="Times New Roman" panose="02020603050405020304" pitchFamily="18" charset="0"/>
              </a:rPr>
              <a:t>Työllisyyspalveluiden henkilö-</a:t>
            </a:r>
            <a:br>
              <a:rPr lang="fi-FI" sz="2200" b="1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2200" b="1">
                <a:ea typeface="Calibri" panose="020F0502020204030204" pitchFamily="34" charset="0"/>
                <a:cs typeface="Times New Roman" panose="02020603050405020304" pitchFamily="18" charset="0"/>
              </a:rPr>
              <a:t>resursseja on lisättävä</a:t>
            </a:r>
            <a:r>
              <a:rPr lang="fi-FI" sz="2200">
                <a:ea typeface="Calibri" panose="020F0502020204030204" pitchFamily="34" charset="0"/>
                <a:cs typeface="Times New Roman" panose="02020603050405020304" pitchFamily="18" charset="0"/>
              </a:rPr>
              <a:t>, jotta yksilöllistä tukea riittää eniten tarvitseville. Ohjauksellista ja ihmisläheistä </a:t>
            </a:r>
            <a:br>
              <a:rPr lang="fi-FI" sz="220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2200">
                <a:ea typeface="Calibri" panose="020F0502020204030204" pitchFamily="34" charset="0"/>
                <a:cs typeface="Times New Roman" panose="02020603050405020304" pitchFamily="18" charset="0"/>
              </a:rPr>
              <a:t>työotetta on vahvistettava.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CA9F8B3-C261-ABC3-99EE-20B5C681CE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sz="2200">
                <a:ea typeface="Calibri" panose="020F0502020204030204" pitchFamily="34" charset="0"/>
                <a:cs typeface="Times New Roman" panose="02020603050405020304" pitchFamily="18" charset="0"/>
              </a:rPr>
              <a:t>Välityömarkkinat tarjoavat valmennusta ja tukea työllistymiseen. </a:t>
            </a:r>
            <a:r>
              <a:rPr lang="fi-FI" sz="2200" b="1">
                <a:ea typeface="Calibri" panose="020F0502020204030204" pitchFamily="34" charset="0"/>
                <a:cs typeface="Times New Roman" panose="02020603050405020304" pitchFamily="18" charset="0"/>
              </a:rPr>
              <a:t>Välityömarkkinoita on vahvistettava.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D007A1-BED0-BFD2-DA31-91D089B82A44}"/>
              </a:ext>
            </a:extLst>
          </p:cNvPr>
          <p:cNvSpPr txBox="1"/>
          <p:nvPr/>
        </p:nvSpPr>
        <p:spPr>
          <a:xfrm>
            <a:off x="1000539" y="5058089"/>
            <a:ext cx="10038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i-FI" sz="2800" b="1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Välityömarkkinat vahvemmin mukaan </a:t>
            </a:r>
            <a:br>
              <a:rPr lang="fi-FI" sz="2800" b="1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2800" b="1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työllisyyden edistämiseen</a:t>
            </a:r>
            <a:endParaRPr lang="fi-FI" sz="2800" b="1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283B73-160B-8C5C-4DD0-052E00B87D6E}"/>
              </a:ext>
            </a:extLst>
          </p:cNvPr>
          <p:cNvCxnSpPr>
            <a:cxnSpLocks/>
          </p:cNvCxnSpPr>
          <p:nvPr/>
        </p:nvCxnSpPr>
        <p:spPr>
          <a:xfrm>
            <a:off x="661701" y="909113"/>
            <a:ext cx="10791489" cy="0"/>
          </a:xfrm>
          <a:prstGeom prst="line">
            <a:avLst/>
          </a:prstGeom>
          <a:ln w="41275">
            <a:solidFill>
              <a:srgbClr val="FABE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6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63AD28B-C3A0-E38B-144F-7E4AF060F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306" y="226274"/>
            <a:ext cx="6113236" cy="6113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D7D84D-B0E8-B2D6-6E5D-CE3282B3F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15" y="157370"/>
            <a:ext cx="5220788" cy="6182140"/>
          </a:xfrm>
          <a:prstGeom prst="rect">
            <a:avLst/>
          </a:prstGeom>
        </p:spPr>
      </p:pic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EFD9E076-EE16-B26A-10EE-5B32A133B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5839" y="1749288"/>
            <a:ext cx="4734170" cy="4882438"/>
          </a:xfrm>
        </p:spPr>
        <p:txBody>
          <a:bodyPr>
            <a:normAutofit/>
          </a:bodyPr>
          <a:lstStyle/>
          <a:p>
            <a:pPr algn="ctr"/>
            <a:endParaRPr lang="fi-FI">
              <a:solidFill>
                <a:srgbClr val="242424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fi-FI" sz="2200">
                <a:solidFill>
                  <a:srgbClr val="000000"/>
                </a:solidFill>
              </a:rPr>
              <a:t>Oisko mitää vaik</a:t>
            </a:r>
            <a:br>
              <a:rPr lang="fi-FI" sz="2200">
                <a:solidFill>
                  <a:srgbClr val="000000"/>
                </a:solidFill>
              </a:rPr>
            </a:br>
            <a:r>
              <a:rPr lang="fi-FI" sz="2200">
                <a:solidFill>
                  <a:srgbClr val="000000"/>
                </a:solidFill>
              </a:rPr>
              <a:t> palvelut, joihin vois </a:t>
            </a:r>
            <a:br>
              <a:rPr lang="fi-FI" sz="2200">
                <a:solidFill>
                  <a:srgbClr val="000000"/>
                </a:solidFill>
              </a:rPr>
            </a:br>
            <a:r>
              <a:rPr lang="fi-FI" sz="2200">
                <a:solidFill>
                  <a:srgbClr val="000000"/>
                </a:solidFill>
              </a:rPr>
              <a:t>vaikka päästä?”</a:t>
            </a:r>
          </a:p>
          <a:p>
            <a:pPr algn="ctr">
              <a:lnSpc>
                <a:spcPct val="100000"/>
              </a:lnSpc>
            </a:pPr>
            <a:br>
              <a:rPr lang="fi-FI" i="0">
                <a:effectLst/>
              </a:rPr>
            </a:br>
            <a:r>
              <a:rPr lang="fi-FI" sz="1600" b="1"/>
              <a:t>ETSIVÄ NUORISOTYÖNTEKIJÄ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75AE7D-8B52-FF2E-EE3E-8183CF8F2002}"/>
              </a:ext>
            </a:extLst>
          </p:cNvPr>
          <p:cNvSpPr/>
          <p:nvPr/>
        </p:nvSpPr>
        <p:spPr>
          <a:xfrm>
            <a:off x="10696145" y="5667446"/>
            <a:ext cx="1021721" cy="10217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9DEE99-5525-E9B3-A6C8-F0665A4EEE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584"/>
          <a:stretch/>
        </p:blipFill>
        <p:spPr>
          <a:xfrm>
            <a:off x="10714936" y="5744109"/>
            <a:ext cx="979668" cy="66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4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9B0107-B27D-E912-D086-9DD3D81D3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Lue lisää ja osallistu keskusteluun somessa!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358D33-E680-DDF5-C8DF-D602F9AF2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Eduskuntavaalitavoitteet ja -materiaalit Inton nettisivuilla: </a:t>
            </a:r>
            <a:r>
              <a:rPr lang="fi-FI">
                <a:hlinkClick r:id="rId2"/>
              </a:rPr>
              <a:t>www.intory.fi/eduskuntavaalit</a:t>
            </a:r>
            <a:endParaRPr lang="fi-FI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Osallistu keskusteluun somessa, tägää @intolaiset ja käytä tunnisteita:</a:t>
            </a:r>
          </a:p>
          <a:p>
            <a:r>
              <a:rPr lang="fi-FI"/>
              <a:t>#eduskuntavaalit2023 #etsivänuorisotyö #työpajatoiminta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AC613192-FB37-F0C2-8BA9-F44C0E977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641" y="154113"/>
            <a:ext cx="5220788" cy="618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C830D5-3950-4487-30BB-46AA5E6DF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691A14-18CA-3064-F626-30F69E7C1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850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AD8D96-EDD5-45F4-BC80-F6C23CBA2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A70E14-318B-7D19-910B-7DD176280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705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3F8536F-829F-FAD6-7783-DDF2D9BA33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0370" r="20370"/>
          <a:stretch/>
        </p:blipFill>
        <p:spPr/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5B2C1C15-6DBE-8DD5-350A-E06E0C26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143" y="2472220"/>
            <a:ext cx="4734169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i-FI">
                <a:latin typeface="Fredoka One"/>
              </a:rPr>
              <a:t>Etsivä nuorisotyö ja työpajatoiminta tavoittavat lähes </a:t>
            </a:r>
            <a:br>
              <a:rPr lang="fi-FI">
                <a:latin typeface="Fredoka One"/>
              </a:rPr>
            </a:br>
            <a:r>
              <a:rPr lang="fi-FI" sz="7200">
                <a:solidFill>
                  <a:srgbClr val="FABE00"/>
                </a:solidFill>
                <a:latin typeface="Fredoka One"/>
              </a:rPr>
              <a:t>43 000 </a:t>
            </a:r>
            <a:br>
              <a:rPr lang="fi-FI" sz="7200">
                <a:latin typeface="Fredoka One"/>
              </a:rPr>
            </a:br>
            <a:r>
              <a:rPr lang="fi-FI">
                <a:latin typeface="Fredoka One"/>
              </a:rPr>
              <a:t>nuorta ja aikuista vuosittain.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167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9B4061-A8E6-A268-F097-8763602E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4000">
                <a:latin typeface="Fredoka One"/>
              </a:rPr>
              <a:t>Etsivä nuorisotyö tavoittaa vuosittain </a:t>
            </a:r>
            <a:br>
              <a:rPr lang="fi-FI" sz="4000">
                <a:latin typeface="Fredoka One"/>
              </a:rPr>
            </a:br>
            <a:r>
              <a:rPr lang="fi-FI" sz="4000">
                <a:latin typeface="Fredoka One"/>
              </a:rPr>
              <a:t>yli </a:t>
            </a:r>
            <a:r>
              <a:rPr lang="fi-FI" sz="4000">
                <a:solidFill>
                  <a:srgbClr val="FABE00"/>
                </a:solidFill>
                <a:latin typeface="Fredoka One"/>
              </a:rPr>
              <a:t>20 000 </a:t>
            </a:r>
            <a:r>
              <a:rPr lang="fi-FI" sz="4000">
                <a:latin typeface="Fredoka One"/>
              </a:rPr>
              <a:t>nuorta</a:t>
            </a:r>
            <a:endParaRPr lang="fi-FI" sz="40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6F5AFD-2495-D46B-6D45-1BDEAE8E9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902919"/>
            <a:ext cx="3283324" cy="37020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2000" i="0" u="none" strike="noStrike" baseline="0">
                <a:latin typeface="Roboto-Bold"/>
                <a:ea typeface="Roboto"/>
              </a:rPr>
              <a:t>Etsivässä nuorisotyössä </a:t>
            </a:r>
            <a:r>
              <a:rPr lang="fi-FI" sz="2000" b="0" i="0" u="none" strike="noStrike" baseline="0">
                <a:latin typeface="Roboto-Regular"/>
                <a:ea typeface="Roboto"/>
              </a:rPr>
              <a:t>nuori saa tukea </a:t>
            </a:r>
            <a:r>
              <a:rPr lang="fi-FI" sz="2000" b="1" i="0" u="none" strike="noStrike" baseline="0">
                <a:latin typeface="Roboto-Regular"/>
                <a:ea typeface="Roboto"/>
              </a:rPr>
              <a:t>haasteidensa ratkaisemiseen</a:t>
            </a:r>
            <a:br>
              <a:rPr lang="fi-FI" sz="2000" b="1" i="0" u="none" strike="noStrike" baseline="0">
                <a:latin typeface="Roboto-Regular"/>
              </a:rPr>
            </a:br>
            <a:r>
              <a:rPr lang="fi-FI" sz="2000" i="0" u="none" strike="noStrike" baseline="0">
                <a:latin typeface="Roboto-Regular"/>
                <a:ea typeface="Roboto"/>
              </a:rPr>
              <a:t>ja</a:t>
            </a:r>
            <a:r>
              <a:rPr lang="fi-FI" sz="2000" b="1" i="0" u="none" strike="noStrike" baseline="0">
                <a:latin typeface="Roboto-Regular"/>
                <a:ea typeface="Roboto"/>
              </a:rPr>
              <a:t> palveluihin pääsyyn</a:t>
            </a:r>
            <a:r>
              <a:rPr lang="fi-FI" sz="2000" b="0" i="0" u="none" strike="noStrike" baseline="0">
                <a:latin typeface="Roboto-Regular"/>
                <a:ea typeface="Roboto"/>
              </a:rPr>
              <a:t>.</a:t>
            </a:r>
            <a:endParaRPr lang="fi-FI" sz="2000">
              <a:latin typeface="Roboto"/>
              <a:ea typeface="Roboto"/>
            </a:endParaRPr>
          </a:p>
          <a:p>
            <a:pPr lvl="1" indent="0">
              <a:lnSpc>
                <a:spcPct val="100000"/>
              </a:lnSpc>
              <a:buNone/>
            </a:pPr>
            <a:endParaRPr lang="fi-FI" sz="2000">
              <a:latin typeface="Roboto"/>
              <a:ea typeface="Roboto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84CCA-FFCF-E491-783F-724998A1E9A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070477" y="2902919"/>
            <a:ext cx="3283324" cy="37020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2000">
                <a:latin typeface="Roboto"/>
                <a:ea typeface="Roboto"/>
              </a:rPr>
              <a:t>Etsiviä nuorisotyöntekijöitä on Suomessa </a:t>
            </a:r>
            <a:r>
              <a:rPr lang="fi-FI" sz="2000" b="1">
                <a:latin typeface="Roboto"/>
                <a:ea typeface="Roboto"/>
              </a:rPr>
              <a:t>586</a:t>
            </a:r>
            <a:r>
              <a:rPr lang="fi-FI" sz="2000">
                <a:latin typeface="Roboto"/>
                <a:ea typeface="Roboto"/>
              </a:rPr>
              <a:t>. Etsivää nuorisotyötä on tarjolla </a:t>
            </a:r>
            <a:r>
              <a:rPr lang="fi-FI" sz="2000" b="1">
                <a:latin typeface="Roboto"/>
                <a:ea typeface="Roboto"/>
              </a:rPr>
              <a:t>kaikissa Suomen kunnissa</a:t>
            </a:r>
            <a:r>
              <a:rPr lang="fi-FI" sz="2000">
                <a:latin typeface="Roboto"/>
                <a:ea typeface="Roboto"/>
              </a:rPr>
              <a:t>.</a:t>
            </a:r>
          </a:p>
          <a:p>
            <a:pPr>
              <a:lnSpc>
                <a:spcPct val="100000"/>
              </a:lnSpc>
            </a:pPr>
            <a:endParaRPr lang="en-FI" sz="2000"/>
          </a:p>
          <a:p>
            <a:pPr>
              <a:lnSpc>
                <a:spcPct val="100000"/>
              </a:lnSpc>
            </a:pPr>
            <a:endParaRPr lang="en-FI" sz="20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34E629-2257-6283-C1BC-E136034D383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454339" y="2911697"/>
            <a:ext cx="3283324" cy="37020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2000">
                <a:latin typeface="Roboto"/>
                <a:ea typeface="Roboto"/>
              </a:rPr>
              <a:t>Etsivä nuorisotyö ohjaa nuoria toimeentuloon, mielenterveyteen, asumiseen ja opiskeluun liittyviin palveluihin.</a:t>
            </a:r>
          </a:p>
          <a:p>
            <a:pPr>
              <a:lnSpc>
                <a:spcPct val="100000"/>
              </a:lnSpc>
            </a:pPr>
            <a:endParaRPr lang="en-FI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97B2E4-A137-71DA-419F-FDA72A5CDB23}"/>
              </a:ext>
            </a:extLst>
          </p:cNvPr>
          <p:cNvSpPr txBox="1"/>
          <p:nvPr/>
        </p:nvSpPr>
        <p:spPr>
          <a:xfrm>
            <a:off x="732182" y="5960546"/>
            <a:ext cx="107276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>
                <a:latin typeface="Roboto"/>
                <a:ea typeface="Roboto"/>
              </a:rPr>
              <a:t>Lähteet: OKM / AVI: Valtakunnallinen etsivän nuorisotyön ja työpajatoiminnan kysely 2021.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37B41E-3226-9693-369B-26E5BDBF7AB5}"/>
              </a:ext>
            </a:extLst>
          </p:cNvPr>
          <p:cNvCxnSpPr/>
          <p:nvPr/>
        </p:nvCxnSpPr>
        <p:spPr>
          <a:xfrm>
            <a:off x="7697907" y="2823407"/>
            <a:ext cx="0" cy="16801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D4198C-5BBE-8B92-09F8-39F3A13E0B7A}"/>
              </a:ext>
            </a:extLst>
          </p:cNvPr>
          <p:cNvCxnSpPr/>
          <p:nvPr/>
        </p:nvCxnSpPr>
        <p:spPr>
          <a:xfrm>
            <a:off x="4119919" y="2843285"/>
            <a:ext cx="0" cy="16801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76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9B4061-A8E6-A268-F097-8763602E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646" y="477078"/>
            <a:ext cx="4734169" cy="532737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fi-FI"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VUONNA 2021 ETSIVÄ </a:t>
            </a:r>
            <a:br>
              <a:rPr lang="fi-FI"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NUORISOTYÖ OHJASI</a:t>
            </a:r>
            <a:br>
              <a:rPr lang="fi-FI" sz="4000">
                <a:ea typeface="Roboto"/>
              </a:rPr>
            </a:br>
            <a:br>
              <a:rPr lang="fi-FI" sz="2400">
                <a:ea typeface="Roboto"/>
              </a:rPr>
            </a:br>
            <a:r>
              <a:rPr lang="fi-FI" sz="4000">
                <a:solidFill>
                  <a:srgbClr val="FABE00"/>
                </a:solidFill>
                <a:ea typeface="Roboto"/>
              </a:rPr>
              <a:t>5614</a:t>
            </a:r>
            <a:r>
              <a:rPr lang="fi-FI" sz="4000">
                <a:ea typeface="Roboto"/>
              </a:rPr>
              <a:t> nuorta koulutukseen ja </a:t>
            </a:r>
            <a:r>
              <a:rPr lang="fi-FI" sz="4000">
                <a:solidFill>
                  <a:srgbClr val="FABE00"/>
                </a:solidFill>
                <a:ea typeface="Roboto"/>
              </a:rPr>
              <a:t>3414</a:t>
            </a:r>
            <a:r>
              <a:rPr lang="fi-FI" sz="4000">
                <a:ea typeface="Roboto"/>
              </a:rPr>
              <a:t> nuorta työpajoille, työkokeiluun ja palkkatyöhön.</a:t>
            </a:r>
            <a:br>
              <a:rPr lang="fi-FI" sz="4000">
                <a:ea typeface="Roboto"/>
              </a:rPr>
            </a:br>
            <a:endParaRPr lang="en-FI" sz="4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97B2E4-A137-71DA-419F-FDA72A5CDB23}"/>
              </a:ext>
            </a:extLst>
          </p:cNvPr>
          <p:cNvSpPr txBox="1"/>
          <p:nvPr/>
        </p:nvSpPr>
        <p:spPr>
          <a:xfrm>
            <a:off x="6827244" y="5970056"/>
            <a:ext cx="40301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>
                <a:latin typeface="Roboto"/>
                <a:ea typeface="Roboto"/>
              </a:rPr>
              <a:t>Lähteet: OKM / AVI: Valtakunnallinen etsivän nuorisotyön ja työpajatoiminnan kysely 2021.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41AE90-98B3-D8C2-1649-05EBBFC412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370" r="203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85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9B4061-A8E6-A268-F097-8763602E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400">
                <a:latin typeface="Fredoka One"/>
              </a:rPr>
              <a:t>Työpajatoiminta tavoittaa vuosittain </a:t>
            </a:r>
            <a:br>
              <a:rPr lang="fi-FI" sz="3400">
                <a:latin typeface="Fredoka One"/>
              </a:rPr>
            </a:br>
            <a:r>
              <a:rPr lang="fi-FI" sz="3400">
                <a:latin typeface="Fredoka One"/>
              </a:rPr>
              <a:t>yli </a:t>
            </a:r>
            <a:r>
              <a:rPr lang="fi-FI" sz="3400">
                <a:solidFill>
                  <a:srgbClr val="FABE00"/>
                </a:solidFill>
                <a:latin typeface="Fredoka One"/>
              </a:rPr>
              <a:t>22 000 </a:t>
            </a:r>
            <a:r>
              <a:rPr lang="fi-FI" sz="3400">
                <a:latin typeface="Fredoka One"/>
              </a:rPr>
              <a:t>alle 29-vuotiasta nuorta ja aikuista</a:t>
            </a:r>
            <a:endParaRPr lang="fi-FI" sz="34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6F5AFD-2495-D46B-6D45-1BDEAE8E92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fi-FI" sz="1900" i="0" u="none" strike="noStrike" baseline="0">
                <a:latin typeface="Roboto-Bold"/>
                <a:ea typeface="Roboto"/>
              </a:rPr>
              <a:t>Työpajatoiminnan tavoitteena </a:t>
            </a:r>
            <a:r>
              <a:rPr lang="fi-FI" sz="1900" b="0" i="0" u="none" strike="noStrike" baseline="0">
                <a:latin typeface="Roboto-Regular"/>
                <a:ea typeface="Roboto"/>
              </a:rPr>
              <a:t>on </a:t>
            </a:r>
            <a:r>
              <a:rPr lang="fi-FI" sz="1900" b="1" i="0" u="none" strike="noStrike" baseline="0">
                <a:latin typeface="Roboto-Regular"/>
                <a:ea typeface="Roboto"/>
              </a:rPr>
              <a:t>vahvistaa nuorten ja aikuisten hyvinvointia</a:t>
            </a:r>
            <a:r>
              <a:rPr lang="fi-FI" sz="1900" b="0" i="0" u="none" strike="noStrike" baseline="0">
                <a:latin typeface="Roboto-Regular"/>
                <a:ea typeface="Roboto"/>
              </a:rPr>
              <a:t>, kasvattaa osaamista sekä </a:t>
            </a:r>
            <a:r>
              <a:rPr lang="fi-FI" sz="1900" b="1" i="0" u="none" strike="noStrike" baseline="0">
                <a:latin typeface="Roboto-Regular"/>
                <a:ea typeface="Roboto"/>
              </a:rPr>
              <a:t>valmentaa kohti koulutusta ja työtä</a:t>
            </a:r>
            <a:r>
              <a:rPr lang="fi-FI" sz="1900" b="0" i="0" u="none" strike="noStrike" baseline="0">
                <a:latin typeface="Roboto-Regular"/>
                <a:ea typeface="Roboto"/>
              </a:rPr>
              <a:t>.</a:t>
            </a:r>
            <a:endParaRPr lang="fi-FI" sz="1900">
              <a:latin typeface="Roboto"/>
              <a:ea typeface="Roboto"/>
            </a:endParaRPr>
          </a:p>
          <a:p>
            <a:pPr lvl="1" indent="0">
              <a:lnSpc>
                <a:spcPct val="100000"/>
              </a:lnSpc>
              <a:buNone/>
            </a:pPr>
            <a:endParaRPr lang="fi-FI" sz="19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6581FF-9880-E2CF-6CF6-3769D3E4E343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1900">
                <a:latin typeface="Roboto"/>
                <a:ea typeface="Roboto"/>
              </a:rPr>
              <a:t>Työpajojen yleisimmät palvelut ovat kuntouttava työtoiminta, työkokeilu, palkkatuettu työ, sosiaalinen kuntoutus ja Kelan ammatillinen kuntoutus. </a:t>
            </a:r>
          </a:p>
          <a:p>
            <a:pPr>
              <a:lnSpc>
                <a:spcPct val="100000"/>
              </a:lnSpc>
            </a:pPr>
            <a:endParaRPr lang="en-FI" sz="19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F6ACF5-6851-7C7C-50C6-056D983AECB3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1900">
                <a:latin typeface="Roboto"/>
                <a:ea typeface="Roboto"/>
              </a:rPr>
              <a:t>Työpajatoimintaa on tarjolla noin </a:t>
            </a:r>
            <a:r>
              <a:rPr lang="fi-FI" sz="1900" b="1">
                <a:latin typeface="Roboto"/>
                <a:ea typeface="Roboto"/>
              </a:rPr>
              <a:t>90 % kunnista</a:t>
            </a:r>
            <a:r>
              <a:rPr lang="fi-FI" sz="1900">
                <a:latin typeface="Roboto"/>
                <a:ea typeface="Roboto"/>
              </a:rPr>
              <a:t>. Työpajoilla työskentelee 1725 henkilöä.</a:t>
            </a:r>
          </a:p>
          <a:p>
            <a:pPr>
              <a:lnSpc>
                <a:spcPct val="100000"/>
              </a:lnSpc>
            </a:pPr>
            <a:endParaRPr lang="fi-FI" sz="1900">
              <a:latin typeface="Roboto"/>
              <a:ea typeface="Roboto"/>
            </a:endParaRPr>
          </a:p>
          <a:p>
            <a:pPr>
              <a:lnSpc>
                <a:spcPct val="100000"/>
              </a:lnSpc>
            </a:pPr>
            <a:endParaRPr lang="en-FI" sz="19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8458EF-06E5-2367-0675-C279F94A0CA8}"/>
              </a:ext>
            </a:extLst>
          </p:cNvPr>
          <p:cNvSpPr txBox="1"/>
          <p:nvPr/>
        </p:nvSpPr>
        <p:spPr>
          <a:xfrm>
            <a:off x="838200" y="5960546"/>
            <a:ext cx="10515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/>
            <a:r>
              <a:rPr lang="fi-FI" sz="1200">
                <a:latin typeface="Roboto"/>
                <a:ea typeface="Roboto"/>
              </a:rPr>
              <a:t>Lähteet: OKM / AVI: Valtakunnallinen etsivän nuorisotyön ja työpajatoiminnan kysely 2021.</a:t>
            </a:r>
          </a:p>
        </p:txBody>
      </p:sp>
    </p:spTree>
    <p:extLst>
      <p:ext uri="{BB962C8B-B14F-4D97-AF65-F5344CB8AC3E}">
        <p14:creationId xmlns:p14="http://schemas.microsoft.com/office/powerpoint/2010/main" val="415873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9D31FCDE-68F1-D713-E941-5580B2921D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5347" t="3734" r="18673" b="140"/>
          <a:stretch/>
        </p:blipFill>
        <p:spPr>
          <a:xfrm>
            <a:off x="6096000" y="-80142"/>
            <a:ext cx="6096000" cy="6978230"/>
          </a:xfr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60CF17D-3E6A-0E50-40D6-C16CFCD44193}"/>
              </a:ext>
            </a:extLst>
          </p:cNvPr>
          <p:cNvSpPr/>
          <p:nvPr/>
        </p:nvSpPr>
        <p:spPr>
          <a:xfrm>
            <a:off x="10696145" y="5667446"/>
            <a:ext cx="1021721" cy="10217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366A41-9875-70BC-5069-B932CD003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584"/>
          <a:stretch/>
        </p:blipFill>
        <p:spPr>
          <a:xfrm>
            <a:off x="10714936" y="5744109"/>
            <a:ext cx="979668" cy="660455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89AFAB9-3FB3-A5C3-1BC4-8B107918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86" y="477078"/>
            <a:ext cx="4734169" cy="532737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fi-FI"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TYÖPAJATOIMINTAAN</a:t>
            </a:r>
            <a:br>
              <a:rPr lang="fi-FI"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OSALLISTUNEISTA NUORISTA</a:t>
            </a:r>
            <a:br>
              <a:rPr lang="fi-FI" sz="4000">
                <a:ea typeface="Roboto"/>
              </a:rPr>
            </a:br>
            <a:br>
              <a:rPr lang="fi-FI" sz="2200">
                <a:ea typeface="Roboto"/>
              </a:rPr>
            </a:br>
            <a:r>
              <a:rPr lang="fi-FI" sz="6000">
                <a:solidFill>
                  <a:srgbClr val="FABE00"/>
                </a:solidFill>
                <a:ea typeface="Roboto"/>
              </a:rPr>
              <a:t>3/4</a:t>
            </a:r>
            <a:r>
              <a:rPr lang="fi-FI" sz="4000">
                <a:ea typeface="Roboto"/>
              </a:rPr>
              <a:t> sijoittuu koulutukseen, työhön tai muuhun ohjattuun palveluun työpajajakson jälkeen.</a:t>
            </a:r>
            <a:br>
              <a:rPr lang="fi-FI" sz="4000">
                <a:ea typeface="Roboto"/>
              </a:rPr>
            </a:br>
            <a:endParaRPr lang="en-FI" sz="4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DD6ACD-925B-BE2E-A02E-7BB711BC0AD3}"/>
              </a:ext>
            </a:extLst>
          </p:cNvPr>
          <p:cNvSpPr txBox="1"/>
          <p:nvPr/>
        </p:nvSpPr>
        <p:spPr>
          <a:xfrm>
            <a:off x="798984" y="5970056"/>
            <a:ext cx="40301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>
                <a:latin typeface="Roboto"/>
                <a:ea typeface="Roboto"/>
              </a:rPr>
              <a:t>Lähteet: OKM / AVI: Valtakunnallinen etsivän nuorisotyön ja työpajatoiminnan kysely 2021.</a:t>
            </a:r>
          </a:p>
        </p:txBody>
      </p:sp>
    </p:spTree>
    <p:extLst>
      <p:ext uri="{BB962C8B-B14F-4D97-AF65-F5344CB8AC3E}">
        <p14:creationId xmlns:p14="http://schemas.microsoft.com/office/powerpoint/2010/main" val="427176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66C8A2-CCC8-CCBF-F9AD-2A9FA54BA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Etsivä nuorisotyö / työpajatoiminta maakunnassa / kunnassa / organisaatiossa X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7AEEC3-D6E4-A8A9-14D4-E3FF29ADC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Lisää tähän maakuntasi, kuntasi tai organisaatiosi tilastoja ja tuloksia etsivästä nuorisotyöstä ja / tai työpajatoiminnasta</a:t>
            </a:r>
          </a:p>
        </p:txBody>
      </p:sp>
    </p:spTree>
    <p:extLst>
      <p:ext uri="{BB962C8B-B14F-4D97-AF65-F5344CB8AC3E}">
        <p14:creationId xmlns:p14="http://schemas.microsoft.com/office/powerpoint/2010/main" val="284348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66C8A2-CCC8-CCBF-F9AD-2A9FA54BA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Etsivä nuorisotyö / työpajatoiminta maakunnassa / kunnassa / organisaatiossa X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7AEEC3-D6E4-A8A9-14D4-E3FF29ADC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Lisää tähän maakuntasi, kuntasi tai organisaatiosi tilastoja ja tuloksia etsivästä nuorisotyöstä ja / tai työpajatoiminnasta</a:t>
            </a:r>
          </a:p>
        </p:txBody>
      </p:sp>
    </p:spTree>
    <p:extLst>
      <p:ext uri="{BB962C8B-B14F-4D97-AF65-F5344CB8AC3E}">
        <p14:creationId xmlns:p14="http://schemas.microsoft.com/office/powerpoint/2010/main" val="154173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7ff96d-1a04-4427-a633-1fe79e87a440">
      <Terms xmlns="http://schemas.microsoft.com/office/infopath/2007/PartnerControls"/>
    </lcf76f155ced4ddcb4097134ff3c332f>
    <TaxCatchAll xmlns="08ef31d9-543d-4873-949d-63711bc9d66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E68D456D0288440AB6AE7FB30B7FBAD" ma:contentTypeVersion="15" ma:contentTypeDescription="Luo uusi asiakirja." ma:contentTypeScope="" ma:versionID="d46cbb4978e30c453a14ddb72b96ef7d">
  <xsd:schema xmlns:xsd="http://www.w3.org/2001/XMLSchema" xmlns:xs="http://www.w3.org/2001/XMLSchema" xmlns:p="http://schemas.microsoft.com/office/2006/metadata/properties" xmlns:ns2="837ff96d-1a04-4427-a633-1fe79e87a440" xmlns:ns3="08ef31d9-543d-4873-949d-63711bc9d668" targetNamespace="http://schemas.microsoft.com/office/2006/metadata/properties" ma:root="true" ma:fieldsID="ba76f24023db45822b766fc19191ed59" ns2:_="" ns3:_="">
    <xsd:import namespace="837ff96d-1a04-4427-a633-1fe79e87a440"/>
    <xsd:import namespace="08ef31d9-543d-4873-949d-63711bc9d6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ff96d-1a04-4427-a633-1fe79e87a4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7c08c8d-fb17-4415-b7dd-f0f0391d5e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ef31d9-543d-4873-949d-63711bc9d6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317d6c1-79fe-4ed5-9dbf-e711b868a164}" ma:internalName="TaxCatchAll" ma:showField="CatchAllData" ma:web="08ef31d9-543d-4873-949d-63711bc9d6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55B888-1C8C-4B4F-BDDF-89DAF30944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A056FE-B7A2-481E-8BA1-A15468719E30}">
  <ds:schemaRefs>
    <ds:schemaRef ds:uri="08ef31d9-543d-4873-949d-63711bc9d668"/>
    <ds:schemaRef ds:uri="837ff96d-1a04-4427-a633-1fe79e87a44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7AF4730-2E3C-4EF9-9FF6-7CA8A3643981}">
  <ds:schemaRefs>
    <ds:schemaRef ds:uri="08ef31d9-543d-4873-949d-63711bc9d668"/>
    <ds:schemaRef ds:uri="837ff96d-1a04-4427-a633-1fe79e87a4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Laajakuva</PresentationFormat>
  <Slides>27</Slides>
  <Notes>3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28" baseType="lpstr">
      <vt:lpstr>Office Theme</vt:lpstr>
      <vt:lpstr>Into – etsivä nuorisotyö ja  työpajatoiminta ry:n  eduskuntavaalitavoitteet</vt:lpstr>
      <vt:lpstr>Meidän tavoitteenamme on yhteiskunta, jossa kenenkään ei tarvitse selvitä yksin.</vt:lpstr>
      <vt:lpstr>Etsivä nuorisotyö ja työpajatoiminta tavoittavat lähes  43 000  nuorta ja aikuista vuosittain.</vt:lpstr>
      <vt:lpstr>Etsivä nuorisotyö tavoittaa vuosittain  yli 20 000 nuorta</vt:lpstr>
      <vt:lpstr>VUONNA 2021 ETSIVÄ  NUORISOTYÖ OHJASI  5614 nuorta koulutukseen ja 3414 nuorta työpajoille, työkokeiluun ja palkkatyöhön. </vt:lpstr>
      <vt:lpstr>Työpajatoiminta tavoittaa vuosittain  yli 22 000 alle 29-vuotiasta nuorta ja aikuista</vt:lpstr>
      <vt:lpstr>TYÖPAJATOIMINTAAN OSALLISTUNEISTA NUORISTA  3/4 sijoittuu koulutukseen, työhön tai muuhun ohjattuun palveluun työpajajakson jälkeen. </vt:lpstr>
      <vt:lpstr>Etsivä nuorisotyö / työpajatoiminta maakunnassa / kunnassa / organisaatiossa X</vt:lpstr>
      <vt:lpstr>Etsivä nuorisotyö / työpajatoiminta maakunnassa / kunnassa / organisaatiossa X</vt:lpstr>
      <vt:lpstr>PowerPoint-esitys</vt:lpstr>
      <vt:lpstr>Etsivä nuorisotyö ja työpajatoiminta toimivat nuorten  ja aikuisten rinnalla sekä tukevat muita palveluita ja  paikkaavat palvelupuutteita. </vt:lpstr>
      <vt:lpstr>Jos etsivää nuorisotyötä ja työpajatoimintaa ei olisi, yhteiskunnassa on vähemmän tahoja, jotka</vt:lpstr>
      <vt:lpstr>Rinnallakulkijuus edellyttää  rahoitusta, resursseja ja rakenteita</vt:lpstr>
      <vt:lpstr>PowerPoint-esitys</vt:lpstr>
      <vt:lpstr>Etsivän nuorisotyön perusrahoitusta on korotettava</vt:lpstr>
      <vt:lpstr>Etsivän nuorisotyön perusrahoitusta on korotettava</vt:lpstr>
      <vt:lpstr>PowerPoint-esitys</vt:lpstr>
      <vt:lpstr>Työpajatoiminnan rahoituksen tulee vastata muuttuneeseen tilanteeseen</vt:lpstr>
      <vt:lpstr>PowerPoint-esitys</vt:lpstr>
      <vt:lpstr>PowerPoint-esitys</vt:lpstr>
      <vt:lpstr>Palveluketjut kuntoon</vt:lpstr>
      <vt:lpstr>Palveluketjut kuntoon</vt:lpstr>
      <vt:lpstr>Palveluketjut kuntoon</vt:lpstr>
      <vt:lpstr>PowerPoint-esitys</vt:lpstr>
      <vt:lpstr>Lue lisää ja osallistu keskusteluun somessa!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tähän</dc:title>
  <dc:creator>Joonas Koponen</dc:creator>
  <cp:revision>2</cp:revision>
  <dcterms:created xsi:type="dcterms:W3CDTF">2020-04-20T09:50:19Z</dcterms:created>
  <dcterms:modified xsi:type="dcterms:W3CDTF">2022-12-12T10:58:01Z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0x0101006E68D456D0288440AB6AE7FB30B7FBAD</vt:lpwstr>
  </property>
  <property fmtid="{D5CDD505-2E9C-101B-9397-08002B2CF9AE}" pid="3" name="MediaServiceImageTags">
    <vt:lpwstr/>
  </property>
</Properties>
</file>