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24" r:id="rId1"/>
  </p:sldMasterIdLst>
  <p:notesMasterIdLst>
    <p:notesMasterId r:id="rId7"/>
  </p:notesMasterIdLst>
  <p:handoutMasterIdLst>
    <p:handoutMasterId r:id="rId8"/>
  </p:handoutMasterIdLst>
  <p:sldIdLst>
    <p:sldId id="393" r:id="rId2"/>
    <p:sldId id="394" r:id="rId3"/>
    <p:sldId id="395" r:id="rId4"/>
    <p:sldId id="403" r:id="rId5"/>
    <p:sldId id="404" r:id="rId6"/>
  </p:sldIdLst>
  <p:sldSz cx="7199313" cy="7199313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 One" panose="02000000000000000000" pitchFamily="2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120" userDrawn="1">
          <p15:clr>
            <a:srgbClr val="A4A3A4"/>
          </p15:clr>
        </p15:guide>
        <p15:guide id="3" orient="horz" pos="2268" userDrawn="1">
          <p15:clr>
            <a:srgbClr val="A4A3A4"/>
          </p15:clr>
        </p15:guide>
        <p15:guide id="4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9"/>
    <a:srgbClr val="24A9BB"/>
    <a:srgbClr val="FFC707"/>
    <a:srgbClr val="28A5B7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80528" autoAdjust="0"/>
  </p:normalViewPr>
  <p:slideViewPr>
    <p:cSldViewPr snapToGrid="0" snapToObjects="1">
      <p:cViewPr varScale="1">
        <p:scale>
          <a:sx n="66" d="100"/>
          <a:sy n="66" d="100"/>
        </p:scale>
        <p:origin x="1997" y="48"/>
      </p:cViewPr>
      <p:guideLst>
        <p:guide orient="horz" pos="2640"/>
        <p:guide pos="1120"/>
        <p:guide orient="horz" pos="2268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Keltainen</c:v>
                </c:pt>
              </c:strCache>
            </c:strRef>
          </c:tx>
          <c:spPr>
            <a:solidFill>
              <a:srgbClr val="FFC609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muualta (esim. Ohjaamo, Kela)</c:v>
                </c:pt>
                <c:pt idx="1">
                  <c:v>oppilaitoksista</c:v>
                </c:pt>
                <c:pt idx="2">
                  <c:v>nuorisotyöstä</c:v>
                </c:pt>
                <c:pt idx="3">
                  <c:v>suoraan työpajalle</c:v>
                </c:pt>
                <c:pt idx="4">
                  <c:v>sosiaali- ja terveyspalveluista</c:v>
                </c:pt>
                <c:pt idx="5">
                  <c:v>työhallinnosta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7-A24D-8EDA-2A466F39165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Harmaa</c:v>
                </c:pt>
              </c:strCache>
            </c:strRef>
          </c:tx>
          <c:spPr>
            <a:solidFill>
              <a:srgbClr val="CDCDCD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muualta (esim. Ohjaamo, Kela)</c:v>
                </c:pt>
                <c:pt idx="1">
                  <c:v>oppilaitoksista</c:v>
                </c:pt>
                <c:pt idx="2">
                  <c:v>nuorisotyöstä</c:v>
                </c:pt>
                <c:pt idx="3">
                  <c:v>suoraan työpajalle</c:v>
                </c:pt>
                <c:pt idx="4">
                  <c:v>sosiaali- ja terveyspalveluista</c:v>
                </c:pt>
                <c:pt idx="5">
                  <c:v>työhallinnosta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7-A24D-8EDA-2A466F391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081925976"/>
        <c:axId val="2081928952"/>
      </c:barChart>
      <c:catAx>
        <c:axId val="2081925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928952"/>
        <c:crosses val="autoZero"/>
        <c:auto val="1"/>
        <c:lblAlgn val="ctr"/>
        <c:lblOffset val="100"/>
        <c:noMultiLvlLbl val="0"/>
      </c:catAx>
      <c:valAx>
        <c:axId val="2081928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192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0655C-4A5A-6246-B5B4-A9B3062F3329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4E74-9297-3340-BC7D-3AE6ECD1F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8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1D2A-EF77-1849-B249-3526BA33AB30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BB24-3868-9F47-AE20-CED095FC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Muokattavat kohdat: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Organisaation nimi: Kirjoita tähän oman organisaation nimi.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000 valmentautujaa työpajalla: Kirjoita 000 kohdalle oman työpajan valmentautujien määrä.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30 % prosenttiluvut: Kirjoita jokaiselle riville oikea prosenttiosuus.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Pylväsdiagrammin muokkaus: Aktivoi diagrammi klikkaamalla sen päällä hiiren oikeaa painiketta. Valitse ’Muokkaa tietoja &gt; Muokkaa tietoja </a:t>
            </a:r>
            <a:r>
              <a:rPr lang="fi-FI" dirty="0" err="1"/>
              <a:t>Excel:ssä</a:t>
            </a:r>
            <a:r>
              <a:rPr lang="fi-FI" dirty="0"/>
              <a:t>’. Merkitse keltaiseen kolumniin oikea prosenttiosuus. Harmaan kolumnin prosenttiosuus lasketaan automaattisesti, kun painat </a:t>
            </a:r>
            <a:r>
              <a:rPr lang="fi-FI" dirty="0" err="1"/>
              <a:t>enter</a:t>
            </a:r>
            <a:r>
              <a:rPr lang="fi-FI" dirty="0"/>
              <a:t>. Sulje </a:t>
            </a:r>
            <a:r>
              <a:rPr lang="fi-FI" dirty="0" err="1"/>
              <a:t>excel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5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Muokattavat kohdat: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Organisaation nimi: Kirjoita tähän oman organisaation nimi.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Keltaiset 10 % pallot: Kirjoita 10 % tilalle oikea prosenttiosuus.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Muokattavat kohdat: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Organisaation nimi: Kirjoita tähän oman organisaation nimi.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Keltainen 90 % pallo: Kirjoita 90 % tilalle oikea prosenttiosuus.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Musta 4,5 pallo: Kirjoita 4,5 tilalle oikea keskiarvo.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Suorakulmiot 30 %: Kirjoita jokaisen 30 % tilalle oikea prosenttiosuus.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 kohta: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Organisaation nimi: Kirjoita tähän oman organisaation nimi.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Sitaatti: Korvaa sitaatti jollain oman työpajasi valmentautujan palautteella. Fonttikoko ei kasva eikä pienene tekstin määrän muuttuessa, joten yritä löytää sitaatti, joka on suunnilleen saman mittainen kuin esimerkki.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Muokattava kohta: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Organisaation nimi: Kirjoita tähän oman organisaation nimi.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/>
              <a:t>Sitaatti</a:t>
            </a:r>
            <a:r>
              <a:rPr lang="fi-FI" dirty="0"/>
              <a:t>: Korvaa sitaatti jollain oman työpajasi valmentautujan palautteella. Fonttikoko ei kasva eikä pienene tekstin määrän muuttuessa, joten yritä löytää sitaatti, joka on suunnilleen saman mittainen kuin esimerkki.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EBB24-3868-9F47-AE20-CED095FC39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iruutu 58">
            <a:extLst>
              <a:ext uri="{FF2B5EF4-FFF2-40B4-BE49-F238E27FC236}">
                <a16:creationId xmlns:a16="http://schemas.microsoft.com/office/drawing/2014/main" id="{166A68DA-991D-C14D-AAF2-0CE9685FB202}"/>
              </a:ext>
            </a:extLst>
          </p:cNvPr>
          <p:cNvSpPr txBox="1"/>
          <p:nvPr userDrawn="1"/>
        </p:nvSpPr>
        <p:spPr>
          <a:xfrm>
            <a:off x="4754017" y="5585944"/>
            <a:ext cx="1803440" cy="51296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tIns="0" rIns="108000" bIns="0" rtlCol="0" anchor="ctr" anchorCtr="0">
            <a:spAutoFit/>
          </a:bodyPr>
          <a:lstStyle/>
          <a:p>
            <a:pPr marL="0" indent="0">
              <a:lnSpc>
                <a:spcPts val="2000"/>
              </a:lnSpc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muualta 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(esim. </a:t>
            </a:r>
          </a:p>
          <a:p>
            <a:pPr marL="0" indent="0">
              <a:lnSpc>
                <a:spcPts val="2000"/>
              </a:lnSpc>
              <a:buFontTx/>
              <a:buNone/>
            </a:pP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Ohjaamo, Kela)</a:t>
            </a:r>
            <a:r>
              <a:rPr lang="fi-FI" sz="170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57011" y="1477842"/>
            <a:ext cx="6269368" cy="50783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700" dirty="0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Työpajalle ohjaudutaan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4754017" y="2436524"/>
            <a:ext cx="2029704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työhallinnosta</a:t>
            </a:r>
            <a:r>
              <a:rPr lang="fi-FI" sz="17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4754017" y="3012403"/>
            <a:ext cx="2018087" cy="512961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tIns="0" rIns="108000" bIns="0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sosiaali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ja </a:t>
            </a:r>
          </a:p>
          <a:p>
            <a:pPr>
              <a:lnSpc>
                <a:spcPts val="2000"/>
              </a:lnSpc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terveyspalveluista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8BC674DB-05EF-D74E-ABDD-C5E1910FF7A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8307" y="907967"/>
            <a:ext cx="1013306" cy="376209"/>
          </a:xfrm>
          <a:prstGeom prst="rect">
            <a:avLst/>
          </a:prstGeom>
          <a:noFill/>
        </p:spPr>
        <p:txBody>
          <a:bodyPr vert="horz" lIns="0" tIns="108000" rIns="0" bIns="10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xxx</a:t>
            </a:r>
          </a:p>
          <a:p>
            <a:pPr lvl="0"/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6271648-C551-6843-987A-65FBF60ABED7}"/>
              </a:ext>
            </a:extLst>
          </p:cNvPr>
          <p:cNvSpPr txBox="1"/>
          <p:nvPr userDrawn="1"/>
        </p:nvSpPr>
        <p:spPr>
          <a:xfrm>
            <a:off x="1527444" y="887623"/>
            <a:ext cx="3493663" cy="41549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3600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valmentautujaa työpajalla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FFD517B-632C-8246-A319-95D0230A4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8297" y="1305468"/>
            <a:ext cx="882082" cy="882082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5ACC2DA-19A4-8649-BADB-833A7D1C09CD}"/>
              </a:ext>
            </a:extLst>
          </p:cNvPr>
          <p:cNvCxnSpPr>
            <a:cxnSpLocks/>
          </p:cNvCxnSpPr>
          <p:nvPr userDrawn="1"/>
        </p:nvCxnSpPr>
        <p:spPr>
          <a:xfrm>
            <a:off x="437627" y="1994135"/>
            <a:ext cx="418437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6437729-1C0C-834F-B878-FE83CAD27A08}"/>
              </a:ext>
            </a:extLst>
          </p:cNvPr>
          <p:cNvSpPr/>
          <p:nvPr userDrawn="1"/>
        </p:nvSpPr>
        <p:spPr>
          <a:xfrm>
            <a:off x="4754017" y="3642709"/>
            <a:ext cx="1258335" cy="523220"/>
          </a:xfrm>
          <a:prstGeom prst="rect">
            <a:avLst/>
          </a:prstGeom>
        </p:spPr>
        <p:txBody>
          <a:bodyPr wrap="none" lIns="180000" tIns="0" bIns="0">
            <a:spAutoFit/>
          </a:bodyPr>
          <a:lstStyle/>
          <a:p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suoraan </a:t>
            </a:r>
          </a:p>
          <a:p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työpajalle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7A74358-20C9-3343-923A-26F0257189FB}"/>
              </a:ext>
            </a:extLst>
          </p:cNvPr>
          <p:cNvSpPr/>
          <p:nvPr userDrawn="1"/>
        </p:nvSpPr>
        <p:spPr>
          <a:xfrm>
            <a:off x="4754017" y="4374922"/>
            <a:ext cx="1803440" cy="353943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nuorisotyöstä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567F8946-9C45-F745-9886-587B1E8C96C5}"/>
              </a:ext>
            </a:extLst>
          </p:cNvPr>
          <p:cNvSpPr txBox="1"/>
          <p:nvPr userDrawn="1"/>
        </p:nvSpPr>
        <p:spPr>
          <a:xfrm>
            <a:off x="4754017" y="4977491"/>
            <a:ext cx="1961412" cy="3885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rIns="108000" rtlCol="0" anchor="ctr" anchorCtr="0">
            <a:spAutoFit/>
          </a:bodyPr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oppilaitoksista</a:t>
            </a:r>
            <a:r>
              <a:rPr lang="fi-FI" sz="1700" dirty="0">
                <a:effectLst/>
              </a:rPr>
              <a:t> </a:t>
            </a:r>
            <a:endParaRPr lang="fi-FI" sz="1700" dirty="0">
              <a:latin typeface="+mj-lt"/>
              <a:cs typeface="Arial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3745141-260B-0344-8C10-922F78D10AC5}"/>
              </a:ext>
            </a:extLst>
          </p:cNvPr>
          <p:cNvCxnSpPr>
            <a:cxnSpLocks/>
          </p:cNvCxnSpPr>
          <p:nvPr userDrawn="1"/>
        </p:nvCxnSpPr>
        <p:spPr>
          <a:xfrm>
            <a:off x="6457950" y="1994135"/>
            <a:ext cx="29170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Kuva 30">
            <a:extLst>
              <a:ext uri="{FF2B5EF4-FFF2-40B4-BE49-F238E27FC236}">
                <a16:creationId xmlns:a16="http://schemas.microsoft.com/office/drawing/2014/main" id="{2237E533-ECDD-0A4C-9A4A-577400E9F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4422" y="1306280"/>
            <a:ext cx="874392" cy="874392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4433891-FAB1-E84D-A479-CDBD20154E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347" y="2352664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EBDF1B2-2C25-C14C-8748-C7691C398B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2347" y="2983843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AC8C021-0EC4-2049-9643-B5A5848BDD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47" y="3639298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3BA9D9C-D9A0-F140-8962-3B6E5A0FB2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2347" y="4294753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58EB88F-ED67-C34C-8C6E-83EFBC7704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2347" y="4917839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E27EF99-185A-0C40-A295-26968AB316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2347" y="5581386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F41DBD3-52BA-2649-977C-C97378EE1AF1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F70F515B-371F-6F4D-BBF3-DAB889D8B3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395D8A6C-8BDE-B249-A48E-9E90B98845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178A85F8-D69E-904A-A210-22206A48F669}"/>
              </a:ext>
            </a:extLst>
          </p:cNvPr>
          <p:cNvSpPr txBox="1"/>
          <p:nvPr userDrawn="1"/>
        </p:nvSpPr>
        <p:spPr>
          <a:xfrm>
            <a:off x="2893218" y="6527837"/>
            <a:ext cx="3833161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Lähde: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Valtakunnallinen työpajatoiminnan kysely (OKM/AVI) </a:t>
            </a:r>
            <a:r>
              <a:rPr lang="fi-FI" sz="85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Infograafin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toteuttanut Into – etsivä nuorisotyö ja työpajatoiminta ry. </a:t>
            </a: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5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58722A60-F4AF-C441-81FB-8F1E2B5C97C0}"/>
              </a:ext>
            </a:extLst>
          </p:cNvPr>
          <p:cNvSpPr/>
          <p:nvPr userDrawn="1"/>
        </p:nvSpPr>
        <p:spPr>
          <a:xfrm>
            <a:off x="457008" y="6469372"/>
            <a:ext cx="1962076" cy="36862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800" dirty="0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työpajatoiminta</a:t>
            </a:r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68DB96B3-C769-A944-A63F-0870CC789FD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9251" y="6528414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3464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1D026E7-BF95-5C4D-8C15-38DDC3BD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1693416"/>
            <a:ext cx="815698" cy="789665"/>
          </a:xfrm>
          <a:prstGeom prst="rect">
            <a:avLst/>
          </a:prstGeom>
        </p:spPr>
      </p:pic>
      <p:sp>
        <p:nvSpPr>
          <p:cNvPr id="59" name="Tekstiruutu 58">
            <a:extLst>
              <a:ext uri="{FF2B5EF4-FFF2-40B4-BE49-F238E27FC236}">
                <a16:creationId xmlns:a16="http://schemas.microsoft.com/office/drawing/2014/main" id="{166A68DA-991D-C14D-AAF2-0CE9685FB202}"/>
              </a:ext>
            </a:extLst>
          </p:cNvPr>
          <p:cNvSpPr txBox="1"/>
          <p:nvPr userDrawn="1"/>
        </p:nvSpPr>
        <p:spPr>
          <a:xfrm>
            <a:off x="1259197" y="5269041"/>
            <a:ext cx="3014003" cy="71750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108000" rtlCol="0" anchor="ctr" anchorCtr="0">
            <a:spAutoFit/>
          </a:bodyPr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työttömäksi tai muutto </a:t>
            </a:r>
          </a:p>
          <a:p>
            <a:pPr marL="0" indent="0">
              <a:lnSpc>
                <a:spcPts val="2500"/>
              </a:lnSpc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toiselle paikkakunnalle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1259197" y="1868716"/>
            <a:ext cx="3014003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koulutukseen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1259197" y="2724972"/>
            <a:ext cx="3162612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työhön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77064B9-017C-4841-9914-73929FE12DB6}"/>
              </a:ext>
            </a:extLst>
          </p:cNvPr>
          <p:cNvSpPr txBox="1"/>
          <p:nvPr userDrawn="1"/>
        </p:nvSpPr>
        <p:spPr>
          <a:xfrm>
            <a:off x="1259197" y="3478541"/>
            <a:ext cx="5483366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muuhun ohjattuun toimintaan </a:t>
            </a:r>
          </a:p>
          <a:p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(esim. työkokeilu yrityksessä)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E2AEE3D-04C4-7B4E-B8C6-3E6B1A90E9C6}"/>
              </a:ext>
            </a:extLst>
          </p:cNvPr>
          <p:cNvSpPr txBox="1"/>
          <p:nvPr userDrawn="1"/>
        </p:nvSpPr>
        <p:spPr>
          <a:xfrm>
            <a:off x="1259197" y="4381377"/>
            <a:ext cx="5483366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muualle (esim. armeija </a:t>
            </a:r>
          </a:p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tai perhevapaa)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5B024EDF-0EF3-C548-A5A3-25CB199C8237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kstiruutu 54">
            <a:extLst>
              <a:ext uri="{FF2B5EF4-FFF2-40B4-BE49-F238E27FC236}">
                <a16:creationId xmlns:a16="http://schemas.microsoft.com/office/drawing/2014/main" id="{5695C9FB-414E-844D-8C12-5370CC4C75E3}"/>
              </a:ext>
            </a:extLst>
          </p:cNvPr>
          <p:cNvSpPr txBox="1"/>
          <p:nvPr userDrawn="1"/>
        </p:nvSpPr>
        <p:spPr>
          <a:xfrm>
            <a:off x="480288" y="993213"/>
            <a:ext cx="6269368" cy="44627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bIns="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600" dirty="0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Työpajalta ohjaudutaan eteenpäin</a:t>
            </a:r>
          </a:p>
        </p:txBody>
      </p: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6D1B208C-143F-D246-804C-21FA838362AA}"/>
              </a:ext>
            </a:extLst>
          </p:cNvPr>
          <p:cNvCxnSpPr>
            <a:cxnSpLocks/>
          </p:cNvCxnSpPr>
          <p:nvPr userDrawn="1"/>
        </p:nvCxnSpPr>
        <p:spPr>
          <a:xfrm>
            <a:off x="449656" y="1493017"/>
            <a:ext cx="630783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kstiruutu 66">
            <a:extLst>
              <a:ext uri="{FF2B5EF4-FFF2-40B4-BE49-F238E27FC236}">
                <a16:creationId xmlns:a16="http://schemas.microsoft.com/office/drawing/2014/main" id="{4CB7365C-BC21-9943-9774-EF9B23D80042}"/>
              </a:ext>
            </a:extLst>
          </p:cNvPr>
          <p:cNvSpPr txBox="1"/>
          <p:nvPr userDrawn="1"/>
        </p:nvSpPr>
        <p:spPr>
          <a:xfrm>
            <a:off x="2893218" y="6527837"/>
            <a:ext cx="3833161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Lähde: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Valtakunnallinen työpajatoiminnan kysely (OKM/AVI) </a:t>
            </a:r>
            <a:r>
              <a:rPr lang="fi-FI" sz="85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Infograafin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toteuttanut Into – etsivä nuorisotyö ja työpajatoiminta ry. </a:t>
            </a:r>
            <a:r>
              <a:rPr lang="fi-FI" sz="85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5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14E9DC72-7488-3C45-875D-DD3690B61B7A}"/>
              </a:ext>
            </a:extLst>
          </p:cNvPr>
          <p:cNvSpPr/>
          <p:nvPr userDrawn="1"/>
        </p:nvSpPr>
        <p:spPr>
          <a:xfrm>
            <a:off x="457008" y="6469372"/>
            <a:ext cx="1962076" cy="36862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800" dirty="0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työpajatoiminta</a:t>
            </a:r>
          </a:p>
        </p:txBody>
      </p:sp>
      <p:cxnSp>
        <p:nvCxnSpPr>
          <p:cNvPr id="69" name="Suora yhdysviiva 68">
            <a:extLst>
              <a:ext uri="{FF2B5EF4-FFF2-40B4-BE49-F238E27FC236}">
                <a16:creationId xmlns:a16="http://schemas.microsoft.com/office/drawing/2014/main" id="{919DE463-EB41-584D-A4F0-A8ECBA2DD0FA}"/>
              </a:ext>
            </a:extLst>
          </p:cNvPr>
          <p:cNvCxnSpPr>
            <a:cxnSpLocks/>
          </p:cNvCxnSpPr>
          <p:nvPr userDrawn="1"/>
        </p:nvCxnSpPr>
        <p:spPr>
          <a:xfrm flipV="1">
            <a:off x="2819251" y="6528414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3255A6B9-AD0B-B948-B309-1982D47DB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3751" y="1905009"/>
            <a:ext cx="1491825" cy="1491825"/>
          </a:xfrm>
          <a:prstGeom prst="rect">
            <a:avLst/>
          </a:prstGeom>
        </p:spPr>
      </p:pic>
      <p:pic>
        <p:nvPicPr>
          <p:cNvPr id="81" name="Kuva 80">
            <a:extLst>
              <a:ext uri="{FF2B5EF4-FFF2-40B4-BE49-F238E27FC236}">
                <a16:creationId xmlns:a16="http://schemas.microsoft.com/office/drawing/2014/main" id="{FE1312AC-0C9D-8C4B-85E0-4479674DC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2574536"/>
            <a:ext cx="815698" cy="789665"/>
          </a:xfrm>
          <a:prstGeom prst="rect">
            <a:avLst/>
          </a:prstGeom>
        </p:spPr>
      </p:pic>
      <p:pic>
        <p:nvPicPr>
          <p:cNvPr id="84" name="Kuva 83">
            <a:extLst>
              <a:ext uri="{FF2B5EF4-FFF2-40B4-BE49-F238E27FC236}">
                <a16:creationId xmlns:a16="http://schemas.microsoft.com/office/drawing/2014/main" id="{3B8F5179-B98A-2E41-8DF4-20229905D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3455656"/>
            <a:ext cx="815698" cy="789665"/>
          </a:xfrm>
          <a:prstGeom prst="rect">
            <a:avLst/>
          </a:prstGeom>
        </p:spPr>
      </p:pic>
      <p:pic>
        <p:nvPicPr>
          <p:cNvPr id="103" name="Kuva 102">
            <a:extLst>
              <a:ext uri="{FF2B5EF4-FFF2-40B4-BE49-F238E27FC236}">
                <a16:creationId xmlns:a16="http://schemas.microsoft.com/office/drawing/2014/main" id="{5C45F47C-D531-0744-B22E-F09A5F7DE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4336776"/>
            <a:ext cx="815698" cy="789665"/>
          </a:xfrm>
          <a:prstGeom prst="rect">
            <a:avLst/>
          </a:prstGeom>
        </p:spPr>
      </p:pic>
      <p:pic>
        <p:nvPicPr>
          <p:cNvPr id="104" name="Kuva 103">
            <a:extLst>
              <a:ext uri="{FF2B5EF4-FFF2-40B4-BE49-F238E27FC236}">
                <a16:creationId xmlns:a16="http://schemas.microsoft.com/office/drawing/2014/main" id="{C6E88D9C-907E-814F-B34D-068DED0A0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5217897"/>
            <a:ext cx="815698" cy="789665"/>
          </a:xfrm>
          <a:prstGeom prst="rect">
            <a:avLst/>
          </a:prstGeom>
        </p:spPr>
      </p:pic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AB40885F-8D40-604A-A30A-5A60153003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007" y="1780343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FC5D9F77-D653-4D40-A95E-C97D49211E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955" y="2654283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0DC7C68D-E6C8-4C47-BD72-C2C9479CFD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8915" y="3544407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A1F844AD-D4A5-2D49-B38F-7202E1C3A7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955" y="4418347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10" name="Text Placeholder 12">
            <a:extLst>
              <a:ext uri="{FF2B5EF4-FFF2-40B4-BE49-F238E27FC236}">
                <a16:creationId xmlns:a16="http://schemas.microsoft.com/office/drawing/2014/main" id="{4DEE2556-9753-8C4A-9CDF-E99DBDFA058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0527" y="5308470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F3C8C2A-E6CA-034E-8330-FA1BB231BD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03006">
            <a:off x="5299495" y="2995746"/>
            <a:ext cx="1245479" cy="1245479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94C68F60-2977-EB48-8D62-499222F848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70159" y="4619428"/>
            <a:ext cx="1226240" cy="1226240"/>
          </a:xfrm>
          <a:prstGeom prst="rect">
            <a:avLst/>
          </a:prstGeom>
        </p:spPr>
      </p:pic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5CA1599-E71F-2A4E-A6EB-2F44F063D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BDB383-E70E-BD4D-9E34-62184B09E4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169585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80288" y="2525233"/>
            <a:ext cx="6269368" cy="44627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r>
              <a:rPr lang="fi-FI" sz="2250" b="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Myönteisiä edistysaskelia on koettu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2431840" y="3304909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arjen taidoissa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7F57EAC-EC05-6944-B2D2-9728208A2C31}"/>
              </a:ext>
            </a:extLst>
          </p:cNvPr>
          <p:cNvCxnSpPr>
            <a:cxnSpLocks/>
          </p:cNvCxnSpPr>
          <p:nvPr userDrawn="1"/>
        </p:nvCxnSpPr>
        <p:spPr>
          <a:xfrm>
            <a:off x="461052" y="3029516"/>
            <a:ext cx="517536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6B720BB7-C217-2048-B034-16F4B2241B20}"/>
              </a:ext>
            </a:extLst>
          </p:cNvPr>
          <p:cNvSpPr txBox="1"/>
          <p:nvPr userDrawn="1"/>
        </p:nvSpPr>
        <p:spPr>
          <a:xfrm>
            <a:off x="2847924" y="6529817"/>
            <a:ext cx="3886075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Lähde: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5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(Into – etsivä nuorisotyö ja työpajatoiminta ry). </a:t>
            </a:r>
            <a:r>
              <a:rPr lang="fi-FI" sz="85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vaikutus-</a:t>
            </a:r>
          </a:p>
          <a:p>
            <a:pPr marL="0" indent="0" algn="r">
              <a:buFontTx/>
              <a:buNone/>
            </a:pP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mittari, jolla kerätään tietoa työpajatoiminnan laadusta ja vaikutuksista.</a:t>
            </a:r>
            <a:r>
              <a:rPr lang="fi-FI" sz="8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BA609FBB-1932-8A45-A3BB-90607CFE061C}"/>
              </a:ext>
            </a:extLst>
          </p:cNvPr>
          <p:cNvSpPr/>
          <p:nvPr userDrawn="1"/>
        </p:nvSpPr>
        <p:spPr>
          <a:xfrm>
            <a:off x="457008" y="6488400"/>
            <a:ext cx="1364156" cy="28424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dirty="0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työpajatoiminta</a:t>
            </a:r>
          </a:p>
        </p:txBody>
      </p: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B4DD6309-7A8E-6845-8AE8-2C9A60C43FD1}"/>
              </a:ext>
            </a:extLst>
          </p:cNvPr>
          <p:cNvCxnSpPr>
            <a:cxnSpLocks/>
          </p:cNvCxnSpPr>
          <p:nvPr userDrawn="1"/>
        </p:nvCxnSpPr>
        <p:spPr>
          <a:xfrm flipV="1">
            <a:off x="2697871" y="6523166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uorakulmio 45">
            <a:extLst>
              <a:ext uri="{FF2B5EF4-FFF2-40B4-BE49-F238E27FC236}">
                <a16:creationId xmlns:a16="http://schemas.microsoft.com/office/drawing/2014/main" id="{9EFAEA9A-4CDC-8742-BE63-9F100E667C8A}"/>
              </a:ext>
            </a:extLst>
          </p:cNvPr>
          <p:cNvSpPr/>
          <p:nvPr userDrawn="1"/>
        </p:nvSpPr>
        <p:spPr>
          <a:xfrm>
            <a:off x="1905810" y="6488400"/>
            <a:ext cx="609141" cy="28424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2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Kuva 54">
            <a:extLst>
              <a:ext uri="{FF2B5EF4-FFF2-40B4-BE49-F238E27FC236}">
                <a16:creationId xmlns:a16="http://schemas.microsoft.com/office/drawing/2014/main" id="{C8CCB6BF-7985-8149-A45E-35A2DEEA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63464">
            <a:off x="5569028" y="2402832"/>
            <a:ext cx="1111005" cy="1111005"/>
          </a:xfrm>
          <a:prstGeom prst="rect">
            <a:avLst/>
          </a:prstGeom>
        </p:spPr>
      </p:pic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5890AC90-5AFB-EA41-810B-84A1001C32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716" y="3248206"/>
            <a:ext cx="1803133" cy="468000"/>
          </a:xfrm>
          <a:prstGeom prst="rect">
            <a:avLst/>
          </a:prstGeom>
          <a:solidFill>
            <a:srgbClr val="FFC609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EDC4A6A5-F5B7-F548-A86C-E8B3488695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716" y="3823915"/>
            <a:ext cx="1803133" cy="4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9380FF16-39E4-F847-A835-2EB529851A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716" y="4399624"/>
            <a:ext cx="1803133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D3004603-2CBD-624E-BEB6-DF0A6594B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5717" y="4975333"/>
            <a:ext cx="1800874" cy="46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6E29D1C5-DF66-334B-8BEE-74FB9FDAB5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5717" y="5551042"/>
            <a:ext cx="1800874" cy="46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C71F7B38-98CA-1C49-B4C8-8A928DD47727}"/>
              </a:ext>
            </a:extLst>
          </p:cNvPr>
          <p:cNvSpPr txBox="1"/>
          <p:nvPr userDrawn="1"/>
        </p:nvSpPr>
        <p:spPr>
          <a:xfrm>
            <a:off x="2431840" y="3874174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elämänhallinnassa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ACE99F51-F383-3A48-86B3-548653B6B7E7}"/>
              </a:ext>
            </a:extLst>
          </p:cNvPr>
          <p:cNvSpPr txBox="1"/>
          <p:nvPr userDrawn="1"/>
        </p:nvSpPr>
        <p:spPr>
          <a:xfrm>
            <a:off x="2431840" y="4457727"/>
            <a:ext cx="3595956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opiskelu- ja työelämävalmiuksissa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BB32A420-BE36-2642-857A-B19B6B3066F4}"/>
              </a:ext>
            </a:extLst>
          </p:cNvPr>
          <p:cNvSpPr txBox="1"/>
          <p:nvPr userDrawn="1"/>
        </p:nvSpPr>
        <p:spPr>
          <a:xfrm>
            <a:off x="2431840" y="5617690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itsetuntemuksessa</a:t>
            </a:r>
            <a:r>
              <a:rPr lang="fi-FI" sz="1600" dirty="0">
                <a:effectLst/>
              </a:rPr>
              <a:t> </a:t>
            </a:r>
            <a:endParaRPr lang="fi-FI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B9033C09-2B6C-D844-871C-350E3131850E}"/>
              </a:ext>
            </a:extLst>
          </p:cNvPr>
          <p:cNvSpPr txBox="1"/>
          <p:nvPr userDrawn="1"/>
        </p:nvSpPr>
        <p:spPr>
          <a:xfrm>
            <a:off x="2431840" y="5034136"/>
            <a:ext cx="3077324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sosiaalisissa taidoissa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A5FC6E33-CADC-E247-BFB9-7DE5179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716" y="835995"/>
            <a:ext cx="1375912" cy="1332000"/>
          </a:xfrm>
          <a:prstGeom prst="rect">
            <a:avLst/>
          </a:prstGeom>
        </p:spPr>
      </p:pic>
      <p:sp>
        <p:nvSpPr>
          <p:cNvPr id="54" name="Tekstiruutu 53">
            <a:extLst>
              <a:ext uri="{FF2B5EF4-FFF2-40B4-BE49-F238E27FC236}">
                <a16:creationId xmlns:a16="http://schemas.microsoft.com/office/drawing/2014/main" id="{8B61699A-102C-CC47-BA2F-45F9B197C4B4}"/>
              </a:ext>
            </a:extLst>
          </p:cNvPr>
          <p:cNvSpPr txBox="1"/>
          <p:nvPr userDrawn="1"/>
        </p:nvSpPr>
        <p:spPr>
          <a:xfrm>
            <a:off x="1903327" y="909035"/>
            <a:ext cx="1597112" cy="124649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valmentautujista 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kokenut sosiaalista vahvistumista työpajajakson aikana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A145D5-B136-1A4E-88A3-CE15D57A53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861" y="1251921"/>
            <a:ext cx="1368767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3B40CB6-A5F7-F747-A312-8F1363556097}"/>
              </a:ext>
            </a:extLst>
          </p:cNvPr>
          <p:cNvSpPr txBox="1"/>
          <p:nvPr userDrawn="1"/>
        </p:nvSpPr>
        <p:spPr>
          <a:xfrm>
            <a:off x="5238288" y="984624"/>
            <a:ext cx="1488091" cy="105413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44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valmentautujat 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antavat työpaja-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toiminnalle arvion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(asteikko 1–5)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EAA5F7-5C71-2B40-A34C-95078B85A1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14634" y="835995"/>
            <a:ext cx="1375912" cy="1332000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5BAE6C0D-CAFE-9D41-9F57-F153194349AA}"/>
              </a:ext>
            </a:extLst>
          </p:cNvPr>
          <p:cNvCxnSpPr>
            <a:cxnSpLocks/>
          </p:cNvCxnSpPr>
          <p:nvPr userDrawn="1"/>
        </p:nvCxnSpPr>
        <p:spPr>
          <a:xfrm>
            <a:off x="3539959" y="858845"/>
            <a:ext cx="0" cy="13175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F94C3A6-5EC5-3549-85DE-F3DC58D444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22465" y="1251921"/>
            <a:ext cx="1368081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rgbClr val="FFC707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x,x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2016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D431B2E4-090A-0F42-8CBB-88B6790AF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008" y="1015820"/>
            <a:ext cx="885784" cy="857514"/>
          </a:xfrm>
          <a:prstGeom prst="rect">
            <a:avLst/>
          </a:prstGeom>
        </p:spPr>
      </p:pic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Organisaation nimi</a:t>
            </a:r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AD0F6211-F29C-3349-BD42-0EF487599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5193309" cy="4185101"/>
          </a:xfrm>
          <a:prstGeom prst="rect">
            <a:avLst/>
          </a:prstGeom>
        </p:spPr>
        <p:txBody>
          <a:bodyPr vert="horz" lIns="0" tIns="36000" rIns="0" bIns="288000">
            <a:noAutofit/>
          </a:bodyPr>
          <a:lstStyle>
            <a:lvl1pPr marL="16879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1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E6221FB-F482-104E-B1A0-3ECCA8E5E584}"/>
              </a:ext>
            </a:extLst>
          </p:cNvPr>
          <p:cNvSpPr txBox="1"/>
          <p:nvPr userDrawn="1"/>
        </p:nvSpPr>
        <p:spPr>
          <a:xfrm>
            <a:off x="1539948" y="5455120"/>
            <a:ext cx="3422256" cy="33855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Työpajan valmentautuja</a:t>
            </a:r>
            <a:endParaRPr lang="fi-FI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A86E877-E19C-5547-850C-FE9F5F6320B1}"/>
              </a:ext>
            </a:extLst>
          </p:cNvPr>
          <p:cNvSpPr/>
          <p:nvPr userDrawn="1"/>
        </p:nvSpPr>
        <p:spPr>
          <a:xfrm>
            <a:off x="457008" y="6488400"/>
            <a:ext cx="1364156" cy="28424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dirty="0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työpajatoiminta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A9C9F41-143A-634E-889A-2A6CA69F38F0}"/>
              </a:ext>
            </a:extLst>
          </p:cNvPr>
          <p:cNvCxnSpPr>
            <a:cxnSpLocks/>
          </p:cNvCxnSpPr>
          <p:nvPr userDrawn="1"/>
        </p:nvCxnSpPr>
        <p:spPr>
          <a:xfrm flipV="1">
            <a:off x="2697871" y="6523166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82A7B6A-76AC-4042-8763-F8FDA80F420E}"/>
              </a:ext>
            </a:extLst>
          </p:cNvPr>
          <p:cNvSpPr/>
          <p:nvPr userDrawn="1"/>
        </p:nvSpPr>
        <p:spPr>
          <a:xfrm>
            <a:off x="1905810" y="6488400"/>
            <a:ext cx="609141" cy="28424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25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25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25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1850884-FCBF-854F-8D45-09506364DC8C}"/>
              </a:ext>
            </a:extLst>
          </p:cNvPr>
          <p:cNvSpPr txBox="1"/>
          <p:nvPr userDrawn="1"/>
        </p:nvSpPr>
        <p:spPr>
          <a:xfrm>
            <a:off x="2847924" y="6529817"/>
            <a:ext cx="3886075" cy="2616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5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Lähde: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5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(Into – etsivä nuorisotyö ja työpajatoiminta ry). </a:t>
            </a:r>
            <a:r>
              <a:rPr lang="fi-FI" sz="85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Sovari</a:t>
            </a: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vaikutus-</a:t>
            </a:r>
          </a:p>
          <a:p>
            <a:pPr marL="0" indent="0" algn="r">
              <a:buFontTx/>
              <a:buNone/>
            </a:pPr>
            <a:r>
              <a:rPr lang="fi-FI" sz="85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mittari, jolla kerätään tietoa työpajatoiminnan laadusta ja vaikutuksista.</a:t>
            </a:r>
            <a:r>
              <a:rPr lang="fi-FI" sz="85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5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10F29676-E67A-8A41-A058-40FB21C49CAC}"/>
              </a:ext>
            </a:extLst>
          </p:cNvPr>
          <p:cNvSpPr txBox="1"/>
          <p:nvPr userDrawn="1"/>
        </p:nvSpPr>
        <p:spPr>
          <a:xfrm>
            <a:off x="492728" y="1035281"/>
            <a:ext cx="871496" cy="115416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72000" rtlCol="0" anchor="ctr" anchorCtr="0">
            <a:spAutoFit/>
          </a:bodyPr>
          <a:lstStyle/>
          <a:p>
            <a:pPr marL="0" indent="0" algn="ctr">
              <a:buFontTx/>
              <a:buNone/>
            </a:pPr>
            <a:r>
              <a:rPr lang="fi-FI" sz="690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118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0" r:id="rId2"/>
    <p:sldLayoutId id="2147483928" r:id="rId3"/>
    <p:sldLayoutId id="2147483933" r:id="rId4"/>
  </p:sldLayoutIdLst>
  <p:hf hdr="0" ftr="0"/>
  <p:txStyles>
    <p:titleStyle>
      <a:lvl1pPr algn="l" defTabSz="240326" rtl="0" eaLnBrk="1" latinLnBrk="0" hangingPunct="1">
        <a:lnSpc>
          <a:spcPct val="80000"/>
        </a:lnSpc>
        <a:spcBef>
          <a:spcPct val="0"/>
        </a:spcBef>
        <a:buNone/>
        <a:defRPr sz="2540" b="1" i="0" kern="0" spc="-105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60793" indent="-143914" algn="l" defTabSz="240326" rtl="0" eaLnBrk="1" latinLnBrk="0" hangingPunct="1">
        <a:spcBef>
          <a:spcPts val="1118"/>
        </a:spcBef>
        <a:spcAft>
          <a:spcPts val="210"/>
        </a:spcAft>
        <a:buClrTx/>
        <a:buFont typeface="Wingdings" charset="2"/>
        <a:buChar char="§"/>
        <a:defRPr sz="1004" kern="1200">
          <a:solidFill>
            <a:schemeClr val="tx1"/>
          </a:solidFill>
          <a:latin typeface="Arial"/>
          <a:ea typeface="+mn-ea"/>
          <a:cs typeface="Arial"/>
        </a:defRPr>
      </a:lvl1pPr>
      <a:lvl2pPr marL="455127" indent="-160793" algn="l" defTabSz="240326" rtl="0" eaLnBrk="1" latinLnBrk="0" hangingPunct="1">
        <a:spcBef>
          <a:spcPts val="0"/>
        </a:spcBef>
        <a:spcAft>
          <a:spcPts val="210"/>
        </a:spcAft>
        <a:buClrTx/>
        <a:buFont typeface="Lucida Grande"/>
        <a:buChar char="-"/>
        <a:defRPr sz="1004" kern="1200">
          <a:solidFill>
            <a:schemeClr val="tx1"/>
          </a:solidFill>
          <a:latin typeface="Arial"/>
          <a:ea typeface="+mn-ea"/>
          <a:cs typeface="Arial"/>
        </a:defRPr>
      </a:lvl2pPr>
      <a:lvl3pPr marL="681328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•"/>
        <a:defRPr sz="827" kern="1200">
          <a:solidFill>
            <a:schemeClr val="tx1"/>
          </a:solidFill>
          <a:latin typeface="Arial"/>
          <a:ea typeface="+mn-ea"/>
          <a:cs typeface="Arial"/>
        </a:defRPr>
      </a:lvl3pPr>
      <a:lvl4pPr marL="912980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–"/>
        <a:defRPr sz="827" kern="1200">
          <a:solidFill>
            <a:schemeClr val="tx1"/>
          </a:solidFill>
          <a:latin typeface="Arial"/>
          <a:ea typeface="+mn-ea"/>
          <a:cs typeface="Arial"/>
        </a:defRPr>
      </a:lvl4pPr>
      <a:lvl5pPr marL="1199137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»"/>
        <a:defRPr sz="827" kern="1200">
          <a:solidFill>
            <a:schemeClr val="tx1"/>
          </a:solidFill>
          <a:latin typeface="Arial"/>
          <a:ea typeface="+mn-ea"/>
          <a:cs typeface="Arial"/>
        </a:defRPr>
      </a:lvl5pPr>
      <a:lvl6pPr marL="1321794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562120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02446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2772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326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65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978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1305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163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1957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228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2609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5F8F97-AAC8-5140-9390-D793CB492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000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2DE8B8-C24C-9D48-90D4-CD9BAF7285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CF5059-4A3F-5847-989C-7524991400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260013-FEC1-E040-8195-C5328684127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C57549E-B336-A844-8142-A20254359D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C0E0F8-1ADA-D544-A107-7D8A0D23F1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AB76F9-62F0-8B49-A516-257131DCEC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E40983D-5E00-264B-88A5-4C76F19D6F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8FCBABC-FB69-F14C-A3E4-6FCBBE6062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E2CA6556-F9A9-8F4B-92B2-38D2DD55F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53975"/>
              </p:ext>
            </p:extLst>
          </p:nvPr>
        </p:nvGraphicFramePr>
        <p:xfrm>
          <a:off x="1023488" y="2167941"/>
          <a:ext cx="3832563" cy="413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338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7D5BD8B-95A4-CE4D-84F7-92EAD0814C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BCCFD5-4598-0943-99D1-B4191F494E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1CE8E8-F86C-1B46-9C38-BCC42C9744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8A5F72-9303-5C47-A6B1-088EBAAAEF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F59B52-40E3-614D-B4F3-7E702E2B9E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1794DE8-C658-B94A-ACE7-2FA4F047FD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B386396-A8F0-DA48-AB71-05D3DC9B0E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967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C66B58F-511F-B645-8CEB-43C522C1DB3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39580B-ABB2-6248-B897-01A3915517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C8C5B2-2088-2247-B81F-3B618FD6408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B26844-63EB-914B-A1B9-CDBF1BFCC9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27F64EF-9B7D-3043-AE39-C7327C74EC3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51C7CDA-EF04-494D-A586-5AE9FBEC23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F1FC3B6-053A-6F4B-8484-A70C2BFC6A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B3E9821-8714-494D-AC19-60C109B183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90 %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0D7B726-6F0D-DD48-9308-0E56AB5778C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4,5</a:t>
            </a:r>
          </a:p>
        </p:txBody>
      </p:sp>
    </p:spTree>
    <p:extLst>
      <p:ext uri="{BB962C8B-B14F-4D97-AF65-F5344CB8AC3E}">
        <p14:creationId xmlns:p14="http://schemas.microsoft.com/office/powerpoint/2010/main" val="22280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1490F97-0C8A-9540-A757-34B74A2FFF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82C807-4A17-7140-AA7F-606ABB903A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57368D-C12B-F040-AACF-765E03F05B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5193309" cy="4185101"/>
          </a:xfrm>
        </p:spPr>
        <p:txBody>
          <a:bodyPr/>
          <a:lstStyle/>
          <a:p>
            <a:pPr lvl="0"/>
            <a:r>
              <a:rPr lang="fi-FI" dirty="0"/>
              <a:t>Työpajalla olen </a:t>
            </a:r>
          </a:p>
          <a:p>
            <a:pPr lvl="0"/>
            <a:r>
              <a:rPr lang="fi-FI" dirty="0"/>
              <a:t>saanut otetta omaan arkeeni ja elämäni </a:t>
            </a:r>
          </a:p>
          <a:p>
            <a:pPr lvl="0"/>
            <a:r>
              <a:rPr lang="fi-FI" dirty="0"/>
              <a:t>kulkuun. Tulevaisuus </a:t>
            </a:r>
          </a:p>
          <a:p>
            <a:pPr lvl="0"/>
            <a:r>
              <a:rPr lang="fi-FI" dirty="0"/>
              <a:t>on selkeytynyt. Olen </a:t>
            </a:r>
          </a:p>
          <a:p>
            <a:pPr lvl="0"/>
            <a:r>
              <a:rPr lang="fi-FI" dirty="0"/>
              <a:t>saanut muutaman </a:t>
            </a:r>
          </a:p>
          <a:p>
            <a:pPr lvl="0"/>
            <a:r>
              <a:rPr lang="fi-FI" dirty="0"/>
              <a:t>uuden ystävän ja olen varmempi itsestäni.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760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1490F97-0C8A-9540-A757-34B74A2FFF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Organisaation nimi</a:t>
            </a:r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82C807-4A17-7140-AA7F-606ABB903A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57368D-C12B-F040-AACF-765E03F05B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5198031" cy="4185101"/>
          </a:xfrm>
        </p:spPr>
        <p:txBody>
          <a:bodyPr/>
          <a:lstStyle/>
          <a:p>
            <a:pPr lvl="0"/>
            <a:r>
              <a:rPr lang="fi-FI" dirty="0"/>
              <a:t>Työpajalla olen </a:t>
            </a:r>
          </a:p>
          <a:p>
            <a:pPr lvl="0"/>
            <a:r>
              <a:rPr lang="fi-FI" dirty="0"/>
              <a:t>saanut otetta omaan arkeeni ja elämäni </a:t>
            </a:r>
          </a:p>
          <a:p>
            <a:pPr lvl="0"/>
            <a:r>
              <a:rPr lang="fi-FI" dirty="0"/>
              <a:t>kulkuun. Tulevaisuus </a:t>
            </a:r>
          </a:p>
          <a:p>
            <a:pPr lvl="0"/>
            <a:r>
              <a:rPr lang="fi-FI" dirty="0"/>
              <a:t>on selkeytynyt. </a:t>
            </a:r>
          </a:p>
          <a:p>
            <a:pPr lvl="0"/>
            <a:r>
              <a:rPr lang="fi-FI" dirty="0"/>
              <a:t>Olen saanut muutaman </a:t>
            </a:r>
          </a:p>
          <a:p>
            <a:pPr lvl="0"/>
            <a:r>
              <a:rPr lang="fi-FI" dirty="0"/>
              <a:t>uuden ystävän </a:t>
            </a:r>
          </a:p>
          <a:p>
            <a:pPr lvl="0"/>
            <a:r>
              <a:rPr lang="fi-FI" dirty="0"/>
              <a:t>ja olen varmempi </a:t>
            </a:r>
          </a:p>
          <a:p>
            <a:pPr lvl="0"/>
            <a:r>
              <a:rPr lang="fi-FI" dirty="0"/>
              <a:t>itsestäni. </a:t>
            </a:r>
          </a:p>
          <a:p>
            <a:pPr lvl="0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159401"/>
      </p:ext>
    </p:extLst>
  </p:cSld>
  <p:clrMapOvr>
    <a:masterClrMapping/>
  </p:clrMapOvr>
</p:sld>
</file>

<file path=ppt/theme/theme1.xml><?xml version="1.0" encoding="utf-8"?>
<a:theme xmlns:a="http://schemas.openxmlformats.org/drawingml/2006/main" name="Tpy_teemat_testi">
  <a:themeElements>
    <a:clrScheme name="Into Infograafit">
      <a:dk1>
        <a:srgbClr val="000000"/>
      </a:dk1>
      <a:lt1>
        <a:srgbClr val="FFFFFF"/>
      </a:lt1>
      <a:dk2>
        <a:srgbClr val="141313"/>
      </a:dk2>
      <a:lt2>
        <a:srgbClr val="141313"/>
      </a:lt2>
      <a:accent1>
        <a:srgbClr val="FFC609"/>
      </a:accent1>
      <a:accent2>
        <a:srgbClr val="FFC609"/>
      </a:accent2>
      <a:accent3>
        <a:srgbClr val="FFC609"/>
      </a:accent3>
      <a:accent4>
        <a:srgbClr val="FFC609"/>
      </a:accent4>
      <a:accent5>
        <a:srgbClr val="FFC676"/>
      </a:accent5>
      <a:accent6>
        <a:srgbClr val="FFC609"/>
      </a:accent6>
      <a:hlink>
        <a:srgbClr val="000000"/>
      </a:hlink>
      <a:folHlink>
        <a:srgbClr val="141313"/>
      </a:folHlink>
    </a:clrScheme>
    <a:fontScheme name="Tekir_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Font typeface="Wingdings" charset="2"/>
          <a:buChar char="§"/>
          <a:defRPr sz="16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y_teemat_testi" id="{46420E9E-4B64-C846-8548-348B6F39F8ED}" vid="{DEB43115-B9B5-2D41-A243-F3D810F78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5107</TotalTime>
  <Words>336</Words>
  <Application>Microsoft Office PowerPoint</Application>
  <PresentationFormat>Mukautettu</PresentationFormat>
  <Paragraphs>67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Arial</vt:lpstr>
      <vt:lpstr>Wingdings</vt:lpstr>
      <vt:lpstr>Fredoka One</vt:lpstr>
      <vt:lpstr>Roboto</vt:lpstr>
      <vt:lpstr>Calibri</vt:lpstr>
      <vt:lpstr>Lucida Grande</vt:lpstr>
      <vt:lpstr>Arial Black</vt:lpstr>
      <vt:lpstr>Tpy_teemat_testi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Hilma Ruokolainen</cp:lastModifiedBy>
  <cp:revision>601</cp:revision>
  <dcterms:created xsi:type="dcterms:W3CDTF">2019-04-01T10:11:03Z</dcterms:created>
  <dcterms:modified xsi:type="dcterms:W3CDTF">2021-03-04T14:03:50Z</dcterms:modified>
</cp:coreProperties>
</file>