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924" r:id="rId4"/>
  </p:sldMasterIdLst>
  <p:notesMasterIdLst>
    <p:notesMasterId r:id="rId16"/>
  </p:notesMasterIdLst>
  <p:handoutMasterIdLst>
    <p:handoutMasterId r:id="rId17"/>
  </p:handoutMasterIdLst>
  <p:sldIdLst>
    <p:sldId id="270" r:id="rId5"/>
    <p:sldId id="271" r:id="rId6"/>
    <p:sldId id="272" r:id="rId7"/>
    <p:sldId id="277" r:id="rId8"/>
    <p:sldId id="273" r:id="rId9"/>
    <p:sldId id="274" r:id="rId10"/>
    <p:sldId id="275" r:id="rId11"/>
    <p:sldId id="262" r:id="rId12"/>
    <p:sldId id="269" r:id="rId13"/>
    <p:sldId id="276" r:id="rId14"/>
    <p:sldId id="268" r:id="rId15"/>
  </p:sldIdLst>
  <p:sldSz cx="7199313" cy="7199313"/>
  <p:notesSz cx="6858000" cy="9144000"/>
  <p:embeddedFontLst>
    <p:embeddedFont>
      <p:font typeface="Arial Black" panose="020B0A04020102020204" pitchFamily="34" charset="0"/>
      <p:bold r:id="rId18"/>
    </p:embeddedFont>
    <p:embeddedFont>
      <p:font typeface="Fredoka One" panose="02000000000000000000" pitchFamily="2" charset="0"/>
      <p:regular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6039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2078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8117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4156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0195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6234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02273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88312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1120" userDrawn="1">
          <p15:clr>
            <a:srgbClr val="A4A3A4"/>
          </p15:clr>
        </p15:guide>
        <p15:guide id="3" orient="horz" pos="2268" userDrawn="1">
          <p15:clr>
            <a:srgbClr val="A4A3A4"/>
          </p15:clr>
        </p15:guide>
        <p15:guide id="4" pos="22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C9A92C-35AA-6F68-0374-40C4272FD5DF}" name="Katja Uustalo" initials="KU" userId="S::katja.uustalo@intory.fi::bf6141b6-63d4-46a6-bef3-cf4d4c2ad7ab" providerId="AD"/>
  <p188:author id="{FD9C912E-D112-3233-7DD6-FDD39A54DB60}" name="Miikka Piiroinen" initials="MP" userId="S::miikka.piiroinen@intory.fi::4d39aa8d-93ee-4814-a568-453219c742d7" providerId="AD"/>
  <p188:author id="{667CCDCB-414F-2D22-6A3D-C6EED4C81CAA}" name="Saana Koukku" initials="SK" userId="S::saana.koukku@intory.fi::46942cd1-93d3-42a2-b5bd-ed024736444d" providerId="AD"/>
  <p188:author id="{8B29A9CC-789D-A249-0A93-8DDB956C4117}" name="Riitta Kinnunen" initials="RK" userId="S::riitta.kinnunen@intory.fi::cef31673-e336-43c4-86fd-b2ede25dc1d0" providerId="AD"/>
  <p188:author id="{4840F5ED-3526-711C-4FB0-38049B3D6C0E}" name="Emmi Paananen" initials="EP" userId="S::emmi.paananen@intory.fi::16bb285d-0ba3-40f9-84a9-7258dec51d5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FFC609"/>
    <a:srgbClr val="FFC707"/>
    <a:srgbClr val="24A9BB"/>
    <a:srgbClr val="28A5B7"/>
    <a:srgbClr val="60B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42EDB-7BE3-41C6-8E7E-CCC24D0BF547}" v="2" dt="2024-04-22T08:38:57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716" y="102"/>
      </p:cViewPr>
      <p:guideLst>
        <p:guide orient="horz" pos="2640"/>
        <p:guide pos="1120"/>
        <p:guide orient="horz" pos="226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itta Kinnunen" userId="cef31673-e336-43c4-86fd-b2ede25dc1d0" providerId="ADAL" clId="{AF142EDB-7BE3-41C6-8E7E-CCC24D0BF547}"/>
    <pc:docChg chg="addSld modSld modMainMaster">
      <pc:chgData name="Riitta Kinnunen" userId="cef31673-e336-43c4-86fd-b2ede25dc1d0" providerId="ADAL" clId="{AF142EDB-7BE3-41C6-8E7E-CCC24D0BF547}" dt="2024-04-22T08:40:17.853" v="5"/>
      <pc:docMkLst>
        <pc:docMk/>
      </pc:docMkLst>
      <pc:sldChg chg="add">
        <pc:chgData name="Riitta Kinnunen" userId="cef31673-e336-43c4-86fd-b2ede25dc1d0" providerId="ADAL" clId="{AF142EDB-7BE3-41C6-8E7E-CCC24D0BF547}" dt="2024-04-22T08:40:17.853" v="5"/>
        <pc:sldMkLst>
          <pc:docMk/>
          <pc:sldMk cId="3751067683" sldId="277"/>
        </pc:sldMkLst>
      </pc:sldChg>
      <pc:sldMasterChg chg="addSldLayout modSldLayout">
        <pc:chgData name="Riitta Kinnunen" userId="cef31673-e336-43c4-86fd-b2ede25dc1d0" providerId="ADAL" clId="{AF142EDB-7BE3-41C6-8E7E-CCC24D0BF547}" dt="2024-04-22T08:40:17.850" v="4" actId="27028"/>
        <pc:sldMasterMkLst>
          <pc:docMk/>
          <pc:sldMasterMk cId="2558649494" sldId="2147483924"/>
        </pc:sldMasterMkLst>
        <pc:sldLayoutChg chg="modSp mod">
          <pc:chgData name="Riitta Kinnunen" userId="cef31673-e336-43c4-86fd-b2ede25dc1d0" providerId="ADAL" clId="{AF142EDB-7BE3-41C6-8E7E-CCC24D0BF547}" dt="2024-04-22T08:39:01.032" v="3" actId="20577"/>
          <pc:sldLayoutMkLst>
            <pc:docMk/>
            <pc:sldMasterMk cId="2558649494" sldId="2147483924"/>
            <pc:sldLayoutMk cId="4089086944" sldId="2147483936"/>
          </pc:sldLayoutMkLst>
          <pc:spChg chg="mod">
            <ac:chgData name="Riitta Kinnunen" userId="cef31673-e336-43c4-86fd-b2ede25dc1d0" providerId="ADAL" clId="{AF142EDB-7BE3-41C6-8E7E-CCC24D0BF547}" dt="2024-04-22T08:39:01.032" v="3" actId="20577"/>
            <ac:spMkLst>
              <pc:docMk/>
              <pc:sldMasterMk cId="2558649494" sldId="2147483924"/>
              <pc:sldLayoutMk cId="4089086944" sldId="2147483936"/>
              <ac:spMk id="45" creationId="{6F94C3A6-5EC5-3549-85DE-F3DC58D4443C}"/>
            </ac:spMkLst>
          </pc:spChg>
        </pc:sldLayoutChg>
        <pc:sldLayoutChg chg="add">
          <pc:chgData name="Riitta Kinnunen" userId="cef31673-e336-43c4-86fd-b2ede25dc1d0" providerId="ADAL" clId="{AF142EDB-7BE3-41C6-8E7E-CCC24D0BF547}" dt="2024-04-22T08:40:17.850" v="4" actId="27028"/>
          <pc:sldLayoutMkLst>
            <pc:docMk/>
            <pc:sldMasterMk cId="2558649494" sldId="2147483924"/>
            <pc:sldLayoutMk cId="4089086944" sldId="214748394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0655C-4A5A-6246-B5B4-A9B3062F3329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4E74-9297-3340-BC7D-3AE6ECD1F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68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D1D2A-EF77-1849-B249-3526BA33AB30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EBB24-3868-9F47-AE20-CED095FC3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3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Muokattava kohta: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/>
              <a:t>Sitaatti: Korvaa sitaatti jollain oman työpajasi valmentautujan palautteella. Fonttikoko ei kasva eikä pienene tekstin määrän muuttuessa, joten yritä löytää sitaatti, joka on suunnilleen saman mittainen kuin esimerkki. </a:t>
            </a: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13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52523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Myönteisiä edistysaskelia on koettu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431840" y="3304909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3029516"/>
            <a:ext cx="517536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569028" y="2402832"/>
            <a:ext cx="1111005" cy="11110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716" y="324820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5716" y="382391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716" y="439962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9" name="Text Placeholder 12">
            <a:extLst>
              <a:ext uri="{FF2B5EF4-FFF2-40B4-BE49-F238E27FC236}">
                <a16:creationId xmlns:a16="http://schemas.microsoft.com/office/drawing/2014/main" id="{D3004603-2CBD-624E-BEB6-DF0A6594BF3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5717" y="4975333"/>
            <a:ext cx="1800874" cy="46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1" name="Text Placeholder 12">
            <a:extLst>
              <a:ext uri="{FF2B5EF4-FFF2-40B4-BE49-F238E27FC236}">
                <a16:creationId xmlns:a16="http://schemas.microsoft.com/office/drawing/2014/main" id="{6E29D1C5-DF66-334B-8BEE-74FB9FDAB59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717" y="5551042"/>
            <a:ext cx="1800874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431840" y="3874174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elämänhallinnassa</a:t>
            </a:r>
            <a:r>
              <a:rPr lang="fi-FI" sz="17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431840" y="4443439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opiskelu- ja työelämävalmiuksissa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431840" y="5603402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itsetuntemuksessa</a:t>
            </a:r>
            <a:r>
              <a:rPr lang="fi-FI" sz="1600">
                <a:effectLst/>
              </a:rPr>
              <a:t> </a:t>
            </a:r>
            <a:endParaRPr lang="fi-FI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2431840" y="5019848"/>
            <a:ext cx="307732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sosiaalisissa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2023</a:t>
            </a:r>
          </a:p>
          <a:p>
            <a:pPr lvl="0"/>
            <a:endParaRPr lang="fi-FI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A5FC6E33-CADC-E247-BFB9-7DE5179D45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5716" y="835995"/>
            <a:ext cx="1375912" cy="1332000"/>
          </a:xfrm>
          <a:prstGeom prst="rect">
            <a:avLst/>
          </a:prstGeom>
        </p:spPr>
      </p:pic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1765990" y="897307"/>
            <a:ext cx="1636632" cy="124649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on kokenut sosiaalista vahvistumista etsivän nuorisotyön aikana</a:t>
            </a:r>
            <a:r>
              <a:rPr lang="fi-FI" sz="13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861" y="1251921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3B40CB6-A5F7-F747-A312-8F1363556097}"/>
              </a:ext>
            </a:extLst>
          </p:cNvPr>
          <p:cNvSpPr txBox="1"/>
          <p:nvPr userDrawn="1"/>
        </p:nvSpPr>
        <p:spPr>
          <a:xfrm>
            <a:off x="5238288" y="984624"/>
            <a:ext cx="1488091" cy="10541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44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suosittelisi etsivää nuorisotyötä muille nuorille</a:t>
            </a:r>
            <a:r>
              <a:rPr lang="fi-FI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EAA5F7-5C71-2B40-A34C-95078B85A1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4634" y="835995"/>
            <a:ext cx="1375912" cy="1332000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5BAE6C0D-CAFE-9D41-9F57-F153194349AA}"/>
              </a:ext>
            </a:extLst>
          </p:cNvPr>
          <p:cNvCxnSpPr>
            <a:cxnSpLocks/>
          </p:cNvCxnSpPr>
          <p:nvPr userDrawn="1"/>
        </p:nvCxnSpPr>
        <p:spPr>
          <a:xfrm>
            <a:off x="3539959" y="858845"/>
            <a:ext cx="0" cy="13175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6F94C3A6-5EC5-3549-85DE-F3DC58D4443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822465" y="1251921"/>
            <a:ext cx="1368081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rgbClr val="FFC707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 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484E9A3D-3C8A-5845-AD37-822526458141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1" name="Suorakulmio 40">
            <a:extLst>
              <a:ext uri="{FF2B5EF4-FFF2-40B4-BE49-F238E27FC236}">
                <a16:creationId xmlns:a16="http://schemas.microsoft.com/office/drawing/2014/main" id="{30015CB1-CB06-EE43-915E-8316EFF30B0E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D6852F3A-BEF8-C648-9EAB-02D2C0A9EF51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>
                <a:effectLst/>
                <a:latin typeface="Fredoka One" panose="02000000000000000000" pitchFamily="2" charset="77"/>
              </a:rPr>
              <a:t> </a:t>
            </a:r>
            <a:endParaRPr lang="fi-FI" sz="125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21C4CB68-CD0D-7C4B-A1C1-EFF785AEA1A6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8694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08" y="836839"/>
            <a:ext cx="6269368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800">
                <a:solidFill>
                  <a:schemeClr val="tx1"/>
                </a:solidFill>
                <a:latin typeface="Fredoka One" panose="02000000000000000000" pitchFamily="2" charset="0"/>
                <a:ea typeface="Roboto" panose="02000000000000000000" pitchFamily="2" charset="0"/>
              </a:rPr>
              <a:t>Tavoitteina nuorten kanssa</a:t>
            </a:r>
            <a:endParaRPr lang="en-US" sz="28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3283839" y="2219549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asunnon saaminen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1643064" y="4660643"/>
            <a:ext cx="364492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277715" y="216284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77715" y="273855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277715" y="331426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3283839" y="2788814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pääsy tarpeellisiin palveluihin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3283839" y="3358079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siirtyminen koulutukseen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AAEA1AF9-132E-A561-F3F7-61F80314208C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1D23332-B173-6B3C-16BD-52D7FBBF21D9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1CC5B054-6B78-C14A-30A3-F3F8A211983D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600C58E7-83F3-D2CB-9DF2-BC2B1EF6E51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77714" y="3872530"/>
            <a:ext cx="1803133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4254C14B-9782-A400-2C35-9DBC59931F77}"/>
              </a:ext>
            </a:extLst>
          </p:cNvPr>
          <p:cNvSpPr txBox="1"/>
          <p:nvPr userDrawn="1"/>
        </p:nvSpPr>
        <p:spPr>
          <a:xfrm>
            <a:off x="3283838" y="3924890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siirtyminen työelämään</a:t>
            </a:r>
            <a:endParaRPr lang="fi-FI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EE59FDE9-AD90-55FD-BF53-F99EE618D2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4836" y="4902241"/>
            <a:ext cx="1375912" cy="1332000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936E2F5A-B044-31E4-02E9-B2CF959BA5FC}"/>
              </a:ext>
            </a:extLst>
          </p:cNvPr>
          <p:cNvSpPr txBox="1"/>
          <p:nvPr userDrawn="1"/>
        </p:nvSpPr>
        <p:spPr>
          <a:xfrm>
            <a:off x="2217105" y="5260093"/>
            <a:ext cx="2564846" cy="66941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l">
              <a:lnSpc>
                <a:spcPts val="1500"/>
              </a:lnSpc>
              <a:buFontTx/>
              <a:buNone/>
            </a:pPr>
            <a:r>
              <a:rPr lang="fi-FI" sz="14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saavutti tarpeellisiin palveluihin pääsemisen tavoitteen</a:t>
            </a:r>
            <a:endParaRPr lang="fi-FI" sz="1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70015865-274B-B712-35A4-47D95E8876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1981" y="5318167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pic>
        <p:nvPicPr>
          <p:cNvPr id="26" name="Kuva 25" descr="Kuva, joka sisältää kohteen symboli, logo&#10;&#10;Kuvaus luotu automaattisesti">
            <a:extLst>
              <a:ext uri="{FF2B5EF4-FFF2-40B4-BE49-F238E27FC236}">
                <a16:creationId xmlns:a16="http://schemas.microsoft.com/office/drawing/2014/main" id="{ACDBFD6B-579B-A375-0C9C-E1D00FFEA4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1602" y="1181405"/>
            <a:ext cx="1063880" cy="1063880"/>
          </a:xfrm>
          <a:prstGeom prst="rect">
            <a:avLst/>
          </a:prstGeom>
        </p:spPr>
      </p:pic>
      <p:pic>
        <p:nvPicPr>
          <p:cNvPr id="29" name="Kuva 28" descr="Kuva, joka sisältää kohteen ympyrä, keltainen&#10;&#10;Kuvaus luotu automaattisesti">
            <a:extLst>
              <a:ext uri="{FF2B5EF4-FFF2-40B4-BE49-F238E27FC236}">
                <a16:creationId xmlns:a16="http://schemas.microsoft.com/office/drawing/2014/main" id="{8C56403C-34BF-C433-E37F-9E90E705AF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61333" y="4837393"/>
            <a:ext cx="1441314" cy="1442649"/>
          </a:xfrm>
          <a:prstGeom prst="rect">
            <a:avLst/>
          </a:prstGeom>
        </p:spPr>
      </p:pic>
      <p:sp>
        <p:nvSpPr>
          <p:cNvPr id="44" name="Tekstiruutu 43">
            <a:extLst>
              <a:ext uri="{FF2B5EF4-FFF2-40B4-BE49-F238E27FC236}">
                <a16:creationId xmlns:a16="http://schemas.microsoft.com/office/drawing/2014/main" id="{332EE23D-6666-83FF-9B73-14CC58E20B00}"/>
              </a:ext>
            </a:extLst>
          </p:cNvPr>
          <p:cNvSpPr txBox="1"/>
          <p:nvPr userDrawn="1"/>
        </p:nvSpPr>
        <p:spPr>
          <a:xfrm>
            <a:off x="599335" y="1575255"/>
            <a:ext cx="410734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Fredoka One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Nuoren siirtymien sujuvoittaminen:</a:t>
            </a:r>
            <a:endParaRPr lang="fi-FI" sz="17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976990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Kuva 42">
            <a:extLst>
              <a:ext uri="{FF2B5EF4-FFF2-40B4-BE49-F238E27FC236}">
                <a16:creationId xmlns:a16="http://schemas.microsoft.com/office/drawing/2014/main" id="{0C6FDC62-F57A-8EDE-18FE-0D8D60EADB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3916" y="5007079"/>
            <a:ext cx="1375912" cy="1332000"/>
          </a:xfrm>
          <a:prstGeom prst="rect">
            <a:avLst/>
          </a:prstGeom>
        </p:spPr>
      </p:pic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08" y="836839"/>
            <a:ext cx="6269368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800" dirty="0">
                <a:solidFill>
                  <a:schemeClr val="tx1"/>
                </a:solidFill>
                <a:latin typeface="Fredoka One" panose="02000000000000000000" pitchFamily="2" charset="0"/>
                <a:ea typeface="Roboto" panose="02000000000000000000" pitchFamily="2" charset="0"/>
              </a:rPr>
              <a:t>Tavoitteina nuorten kanssa</a:t>
            </a:r>
            <a:endParaRPr lang="en-US" sz="2800" dirty="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463464">
            <a:off x="5642246" y="902947"/>
            <a:ext cx="1042105" cy="10421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36071" y="1953057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6071" y="2528766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4656354-7A18-60DD-1D6F-42C8FC1E2544}"/>
              </a:ext>
            </a:extLst>
          </p:cNvPr>
          <p:cNvSpPr txBox="1"/>
          <p:nvPr userDrawn="1"/>
        </p:nvSpPr>
        <p:spPr>
          <a:xfrm>
            <a:off x="1307817" y="1490276"/>
            <a:ext cx="1390260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Fredoka One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TOP 5</a:t>
            </a:r>
            <a:endParaRPr lang="fi-FI" sz="2000" dirty="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AAEA1AF9-132E-A561-F3F7-61F80314208C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1D23332-B173-6B3C-16BD-52D7FBBF21D9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1CC5B054-6B78-C14A-30A3-F3F8A211983D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7B71988-B8E2-85F5-29BF-32DF5B3BAB9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6070" y="3099781"/>
            <a:ext cx="1803133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56762076-AFA4-B8F9-A3DB-3F65EE6F1E1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29400" y="365952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6733F037-78F4-36F9-AAAA-B25145D4EF9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29400" y="423523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DE6B9B0B-A73A-E91A-EB15-28E5EA6ABDC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951272" y="3099781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3. yleisin tavoite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0AFCF83C-3FB6-837F-F80A-56E40181788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951272" y="2524440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2. yleisin tavoite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74C7FA10-F5C3-6A89-6DE0-3AE2ADE28AB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937040" y="3678718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4. yleisin tavoite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C9332E12-8C5D-2AED-64A3-E6BE6E9C81C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951272" y="4247300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5. yleisin tavoite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593E5AC2-09F3-515E-428C-C34FC7EC5788}"/>
              </a:ext>
            </a:extLst>
          </p:cNvPr>
          <p:cNvSpPr txBox="1"/>
          <p:nvPr userDrawn="1"/>
        </p:nvSpPr>
        <p:spPr>
          <a:xfrm>
            <a:off x="2410919" y="5430730"/>
            <a:ext cx="3037561" cy="66941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l">
              <a:lnSpc>
                <a:spcPts val="1500"/>
              </a:lnSpc>
              <a:buFontTx/>
              <a:buNone/>
            </a:pPr>
            <a:r>
              <a:rPr lang="fi-FI" sz="16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saavutti tarpeellisiin palveluihin pääsemisen tavoitteen</a:t>
            </a:r>
            <a:endParaRPr lang="fi-FI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0" name="Kuva 19" descr="Kuva, joka sisältää kohteen ympyrä, keltainen&#10;&#10;Kuvaus luotu automaattisesti">
            <a:extLst>
              <a:ext uri="{FF2B5EF4-FFF2-40B4-BE49-F238E27FC236}">
                <a16:creationId xmlns:a16="http://schemas.microsoft.com/office/drawing/2014/main" id="{8651CDC8-7AB6-9150-CFE2-DDDAB301AB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50464" y="4984486"/>
            <a:ext cx="1375912" cy="1377186"/>
          </a:xfrm>
          <a:prstGeom prst="rect">
            <a:avLst/>
          </a:prstGeom>
        </p:spPr>
      </p:pic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C66A4A81-92BB-C1AA-60B5-6C389FA9595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937040" y="1952262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yleisin tavoite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0E73A4F2-E842-FE5C-BD90-BEF39E75492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24619" y="5219941"/>
            <a:ext cx="1305209" cy="978192"/>
          </a:xfrm>
          <a:prstGeom prst="rect">
            <a:avLst/>
          </a:prstGeom>
          <a:noFill/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</p:spTree>
    <p:extLst>
      <p:ext uri="{BB962C8B-B14F-4D97-AF65-F5344CB8AC3E}">
        <p14:creationId xmlns:p14="http://schemas.microsoft.com/office/powerpoint/2010/main" val="2209093250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2D282D83-3407-EC43-8678-C1D1E2B277C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1355" y="2354783"/>
            <a:ext cx="720000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49" name="Text Placeholder 12">
            <a:extLst>
              <a:ext uri="{FF2B5EF4-FFF2-40B4-BE49-F238E27FC236}">
                <a16:creationId xmlns:a16="http://schemas.microsoft.com/office/drawing/2014/main" id="{C3E164FE-F752-6C45-BA14-658C585AC66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063259" y="2354783"/>
            <a:ext cx="720000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50" name="Text Placeholder 12">
            <a:extLst>
              <a:ext uri="{FF2B5EF4-FFF2-40B4-BE49-F238E27FC236}">
                <a16:creationId xmlns:a16="http://schemas.microsoft.com/office/drawing/2014/main" id="{0B717768-B3E3-6D48-83EC-E4304D5D72C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685163" y="2354783"/>
            <a:ext cx="720000" cy="468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52" name="Text Placeholder 12">
            <a:extLst>
              <a:ext uri="{FF2B5EF4-FFF2-40B4-BE49-F238E27FC236}">
                <a16:creationId xmlns:a16="http://schemas.microsoft.com/office/drawing/2014/main" id="{E80DF55F-B833-C64E-9EED-456EAB0DE4F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307066" y="2354783"/>
            <a:ext cx="720000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59" name="Tekstiruutu 58">
            <a:extLst>
              <a:ext uri="{FF2B5EF4-FFF2-40B4-BE49-F238E27FC236}">
                <a16:creationId xmlns:a16="http://schemas.microsoft.com/office/drawing/2014/main" id="{166A68DA-991D-C14D-AAF2-0CE9685FB202}"/>
              </a:ext>
            </a:extLst>
          </p:cNvPr>
          <p:cNvSpPr txBox="1"/>
          <p:nvPr userDrawn="1"/>
        </p:nvSpPr>
        <p:spPr>
          <a:xfrm>
            <a:off x="4575936" y="5507360"/>
            <a:ext cx="1977085" cy="51296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tIns="0" rIns="108000" bIns="0" rtlCol="0" anchor="ctr" anchorCtr="0">
            <a:spAutoFit/>
          </a:bodyPr>
          <a:lstStyle/>
          <a:p>
            <a:pPr marL="0" indent="0">
              <a:lnSpc>
                <a:spcPts val="2000"/>
              </a:lnSpc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oma tai läheisen yhteydenotto</a:t>
            </a:r>
            <a:endParaRPr lang="fi-FI" sz="1700" i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11" y="1506418"/>
            <a:ext cx="3569048" cy="5078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650">
                <a:solidFill>
                  <a:schemeClr val="tx1"/>
                </a:solidFill>
                <a:latin typeface="Fredoka One" panose="02000000000000000000" pitchFamily="2" charset="77"/>
                <a:cs typeface="Arial"/>
              </a:rPr>
              <a:t>Ikäjakauma (vuosina)</a:t>
            </a: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FFF6E9F0-0333-DA45-B878-46A50294116E}"/>
              </a:ext>
            </a:extLst>
          </p:cNvPr>
          <p:cNvSpPr txBox="1"/>
          <p:nvPr userDrawn="1"/>
        </p:nvSpPr>
        <p:spPr>
          <a:xfrm>
            <a:off x="1173187" y="2400058"/>
            <a:ext cx="876211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90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alle 16</a:t>
            </a:r>
            <a:r>
              <a:rPr lang="fi-FI" sz="17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8BC674DB-05EF-D74E-ABDD-C5E1910FF7A0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58307" y="907967"/>
            <a:ext cx="1013306" cy="376209"/>
          </a:xfrm>
          <a:prstGeom prst="rect">
            <a:avLst/>
          </a:prstGeom>
          <a:noFill/>
        </p:spPr>
        <p:txBody>
          <a:bodyPr vert="horz" lIns="0" tIns="108000" rIns="0" bIns="10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xxx</a:t>
            </a:r>
          </a:p>
          <a:p>
            <a:pPr lvl="0"/>
            <a:endParaRPr lang="fi-FI"/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96271648-C551-6843-987A-65FBF60ABED7}"/>
              </a:ext>
            </a:extLst>
          </p:cNvPr>
          <p:cNvSpPr txBox="1"/>
          <p:nvPr userDrawn="1"/>
        </p:nvSpPr>
        <p:spPr>
          <a:xfrm>
            <a:off x="1549824" y="843658"/>
            <a:ext cx="5429620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3600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2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nuorta etsivän nuorisotyön ohjauksessa </a:t>
            </a:r>
            <a:endParaRPr lang="fi-FI" sz="2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FFD517B-632C-8246-A319-95D0230A47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962" y="1418296"/>
            <a:ext cx="731876" cy="731876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25ACC2DA-19A4-8649-BADB-833A7D1C09CD}"/>
              </a:ext>
            </a:extLst>
          </p:cNvPr>
          <p:cNvCxnSpPr>
            <a:cxnSpLocks/>
          </p:cNvCxnSpPr>
          <p:nvPr userDrawn="1"/>
        </p:nvCxnSpPr>
        <p:spPr>
          <a:xfrm>
            <a:off x="437627" y="2022711"/>
            <a:ext cx="378432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orakulmio 13">
            <a:extLst>
              <a:ext uri="{FF2B5EF4-FFF2-40B4-BE49-F238E27FC236}">
                <a16:creationId xmlns:a16="http://schemas.microsoft.com/office/drawing/2014/main" id="{07A74358-20C9-3343-923A-26F0257189FB}"/>
              </a:ext>
            </a:extLst>
          </p:cNvPr>
          <p:cNvSpPr/>
          <p:nvPr userDrawn="1"/>
        </p:nvSpPr>
        <p:spPr>
          <a:xfrm>
            <a:off x="4575936" y="3918691"/>
            <a:ext cx="2152959" cy="353943"/>
          </a:xfrm>
          <a:prstGeom prst="rect">
            <a:avLst/>
          </a:prstGeom>
        </p:spPr>
        <p:txBody>
          <a:bodyPr wrap="square" lIns="180000">
            <a:spAutoFit/>
          </a:bodyPr>
          <a:lstStyle/>
          <a:p>
            <a:r>
              <a:rPr lang="fi-FI" sz="17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muista palveluista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3" name="Tekstiruutu 62">
            <a:extLst>
              <a:ext uri="{FF2B5EF4-FFF2-40B4-BE49-F238E27FC236}">
                <a16:creationId xmlns:a16="http://schemas.microsoft.com/office/drawing/2014/main" id="{567F8946-9C45-F745-9886-587B1E8C96C5}"/>
              </a:ext>
            </a:extLst>
          </p:cNvPr>
          <p:cNvSpPr txBox="1"/>
          <p:nvPr userDrawn="1"/>
        </p:nvSpPr>
        <p:spPr>
          <a:xfrm>
            <a:off x="4575936" y="4697462"/>
            <a:ext cx="1961412" cy="38856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rIns="108000" rtlCol="0" anchor="ctr" anchorCtr="0">
            <a:spAutoFit/>
          </a:bodyPr>
          <a:lstStyle/>
          <a:p>
            <a:pPr marL="0" indent="0">
              <a:lnSpc>
                <a:spcPts val="2500"/>
              </a:lnSpc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oppilaitoksista</a:t>
            </a:r>
            <a:r>
              <a:rPr lang="fi-FI" sz="1700">
                <a:effectLst/>
              </a:rPr>
              <a:t> </a:t>
            </a:r>
            <a:endParaRPr lang="fi-FI" sz="1700">
              <a:latin typeface="+mj-lt"/>
              <a:cs typeface="Arial"/>
            </a:endParaRPr>
          </a:p>
        </p:txBody>
      </p:sp>
      <p:cxnSp>
        <p:nvCxnSpPr>
          <p:cNvPr id="71" name="Suora yhdysviiva 70">
            <a:extLst>
              <a:ext uri="{FF2B5EF4-FFF2-40B4-BE49-F238E27FC236}">
                <a16:creationId xmlns:a16="http://schemas.microsoft.com/office/drawing/2014/main" id="{C3745141-260B-0344-8C10-922F78D10AC5}"/>
              </a:ext>
            </a:extLst>
          </p:cNvPr>
          <p:cNvCxnSpPr>
            <a:cxnSpLocks/>
          </p:cNvCxnSpPr>
          <p:nvPr userDrawn="1"/>
        </p:nvCxnSpPr>
        <p:spPr>
          <a:xfrm>
            <a:off x="5915025" y="2022711"/>
            <a:ext cx="83463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Kuva 30">
            <a:extLst>
              <a:ext uri="{FF2B5EF4-FFF2-40B4-BE49-F238E27FC236}">
                <a16:creationId xmlns:a16="http://schemas.microsoft.com/office/drawing/2014/main" id="{2237E533-ECDD-0A4C-9A4A-577400E9F4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37318" y="1419003"/>
            <a:ext cx="725495" cy="725495"/>
          </a:xfrm>
          <a:prstGeom prst="rect">
            <a:avLst/>
          </a:prstGeom>
        </p:spPr>
      </p:pic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6F41DBD3-52BA-2649-977C-C97378EE1AF1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F70F515B-371F-6F4D-BBF3-DAB889D8B3C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44" name="Text Placeholder 12">
            <a:extLst>
              <a:ext uri="{FF2B5EF4-FFF2-40B4-BE49-F238E27FC236}">
                <a16:creationId xmlns:a16="http://schemas.microsoft.com/office/drawing/2014/main" id="{395D8A6C-8BDE-B249-A48E-9E90B98845F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6BC5F0FF-5740-CA4B-A846-B8A287016211}"/>
              </a:ext>
            </a:extLst>
          </p:cNvPr>
          <p:cNvSpPr txBox="1"/>
          <p:nvPr userDrawn="1"/>
        </p:nvSpPr>
        <p:spPr>
          <a:xfrm>
            <a:off x="2789945" y="2400058"/>
            <a:ext cx="876211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90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16–20</a:t>
            </a:r>
            <a:r>
              <a:rPr lang="fi-FI" sz="17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4" name="Tekstiruutu 53">
            <a:extLst>
              <a:ext uri="{FF2B5EF4-FFF2-40B4-BE49-F238E27FC236}">
                <a16:creationId xmlns:a16="http://schemas.microsoft.com/office/drawing/2014/main" id="{180917C0-3AB8-734E-81E0-E546F7CBB0D4}"/>
              </a:ext>
            </a:extLst>
          </p:cNvPr>
          <p:cNvSpPr txBox="1"/>
          <p:nvPr userDrawn="1"/>
        </p:nvSpPr>
        <p:spPr>
          <a:xfrm>
            <a:off x="410593" y="3137974"/>
            <a:ext cx="3108210" cy="33086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550" b="1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Tyypillisiä elämäntilanteita</a:t>
            </a:r>
            <a:endParaRPr lang="fi-FI" sz="1550" b="1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5" name="Suora yhdysviiva 54">
            <a:extLst>
              <a:ext uri="{FF2B5EF4-FFF2-40B4-BE49-F238E27FC236}">
                <a16:creationId xmlns:a16="http://schemas.microsoft.com/office/drawing/2014/main" id="{09447080-D6E5-DE4A-B450-43195167CE8F}"/>
              </a:ext>
            </a:extLst>
          </p:cNvPr>
          <p:cNvCxnSpPr>
            <a:cxnSpLocks/>
          </p:cNvCxnSpPr>
          <p:nvPr userDrawn="1"/>
        </p:nvCxnSpPr>
        <p:spPr>
          <a:xfrm>
            <a:off x="398846" y="3568087"/>
            <a:ext cx="304360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>
            <a:extLst>
              <a:ext uri="{FF2B5EF4-FFF2-40B4-BE49-F238E27FC236}">
                <a16:creationId xmlns:a16="http://schemas.microsoft.com/office/drawing/2014/main" id="{72A36956-8D27-1649-8498-6EA767928A41}"/>
              </a:ext>
            </a:extLst>
          </p:cNvPr>
          <p:cNvCxnSpPr>
            <a:cxnSpLocks/>
          </p:cNvCxnSpPr>
          <p:nvPr userDrawn="1"/>
        </p:nvCxnSpPr>
        <p:spPr>
          <a:xfrm>
            <a:off x="3502769" y="3636169"/>
            <a:ext cx="0" cy="249884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kstiruutu 60">
            <a:extLst>
              <a:ext uri="{FF2B5EF4-FFF2-40B4-BE49-F238E27FC236}">
                <a16:creationId xmlns:a16="http://schemas.microsoft.com/office/drawing/2014/main" id="{E720B7F1-CF85-4A49-BE49-4BBE3ADEB12B}"/>
              </a:ext>
            </a:extLst>
          </p:cNvPr>
          <p:cNvSpPr txBox="1"/>
          <p:nvPr userDrawn="1"/>
        </p:nvSpPr>
        <p:spPr>
          <a:xfrm>
            <a:off x="398846" y="3914347"/>
            <a:ext cx="12143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108000" bIns="0" rtlCol="0" anchor="ctr" anchorCtr="0">
            <a:spAutoFit/>
          </a:bodyPr>
          <a:lstStyle/>
          <a:p>
            <a:pPr marL="162000" lvl="0" indent="-1620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työtön</a:t>
            </a:r>
          </a:p>
        </p:txBody>
      </p:sp>
      <p:sp>
        <p:nvSpPr>
          <p:cNvPr id="62" name="Suorakulmio 61">
            <a:extLst>
              <a:ext uri="{FF2B5EF4-FFF2-40B4-BE49-F238E27FC236}">
                <a16:creationId xmlns:a16="http://schemas.microsoft.com/office/drawing/2014/main" id="{FEC065B8-14EA-544E-A557-64020511ECB8}"/>
              </a:ext>
            </a:extLst>
          </p:cNvPr>
          <p:cNvSpPr/>
          <p:nvPr userDrawn="1"/>
        </p:nvSpPr>
        <p:spPr>
          <a:xfrm>
            <a:off x="428716" y="4447136"/>
            <a:ext cx="2900272" cy="523220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marL="162000" lvl="0" indent="-1620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opiskelija </a:t>
            </a:r>
            <a:r>
              <a:rPr lang="fi-FI" sz="170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(keskeyttänyt </a:t>
            </a:r>
            <a:br>
              <a:rPr lang="fi-FI" sz="170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70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tai keskeyttämisvaarassa)</a:t>
            </a:r>
          </a:p>
        </p:txBody>
      </p:sp>
      <p:sp>
        <p:nvSpPr>
          <p:cNvPr id="64" name="Tekstiruutu 63">
            <a:extLst>
              <a:ext uri="{FF2B5EF4-FFF2-40B4-BE49-F238E27FC236}">
                <a16:creationId xmlns:a16="http://schemas.microsoft.com/office/drawing/2014/main" id="{574A1170-A057-5D4C-9567-F355DCF3AFF1}"/>
              </a:ext>
            </a:extLst>
          </p:cNvPr>
          <p:cNvSpPr txBox="1"/>
          <p:nvPr userDrawn="1"/>
        </p:nvSpPr>
        <p:spPr>
          <a:xfrm>
            <a:off x="3557038" y="3130279"/>
            <a:ext cx="3511159" cy="33086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15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Etsivään nuorisotyöhön ohjaudutaan </a:t>
            </a:r>
            <a:endParaRPr lang="fi-FI" sz="155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5" name="Tekstiruutu 64">
            <a:extLst>
              <a:ext uri="{FF2B5EF4-FFF2-40B4-BE49-F238E27FC236}">
                <a16:creationId xmlns:a16="http://schemas.microsoft.com/office/drawing/2014/main" id="{AE6DF263-4DFD-F744-B4C3-F84F4BB922AB}"/>
              </a:ext>
            </a:extLst>
          </p:cNvPr>
          <p:cNvSpPr txBox="1"/>
          <p:nvPr userDrawn="1"/>
        </p:nvSpPr>
        <p:spPr>
          <a:xfrm>
            <a:off x="428715" y="5231210"/>
            <a:ext cx="3077843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108000" bIns="0" rtlCol="0" anchor="ctr" anchorCtr="0">
            <a:spAutoFit/>
          </a:bodyPr>
          <a:lstStyle/>
          <a:p>
            <a:pPr marL="162000" lvl="0" indent="-1620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sosiaaliturvan varassa elävä</a:t>
            </a:r>
          </a:p>
        </p:txBody>
      </p:sp>
      <p:sp>
        <p:nvSpPr>
          <p:cNvPr id="66" name="Tekstiruutu 65">
            <a:extLst>
              <a:ext uri="{FF2B5EF4-FFF2-40B4-BE49-F238E27FC236}">
                <a16:creationId xmlns:a16="http://schemas.microsoft.com/office/drawing/2014/main" id="{D804A8FD-48C9-314D-B919-B5D2E964D493}"/>
              </a:ext>
            </a:extLst>
          </p:cNvPr>
          <p:cNvSpPr txBox="1"/>
          <p:nvPr userDrawn="1"/>
        </p:nvSpPr>
        <p:spPr>
          <a:xfrm>
            <a:off x="428715" y="5759848"/>
            <a:ext cx="2800259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108000" bIns="0" rtlCol="0" anchor="ctr" anchorCtr="0">
            <a:spAutoFit/>
          </a:bodyPr>
          <a:lstStyle/>
          <a:p>
            <a:pPr marL="162000" lvl="0" indent="-1620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palveluiden ulkopuolella</a:t>
            </a:r>
          </a:p>
        </p:txBody>
      </p:sp>
      <p:sp>
        <p:nvSpPr>
          <p:cNvPr id="67" name="Tekstiruutu 66">
            <a:extLst>
              <a:ext uri="{FF2B5EF4-FFF2-40B4-BE49-F238E27FC236}">
                <a16:creationId xmlns:a16="http://schemas.microsoft.com/office/drawing/2014/main" id="{5A2F6854-C747-4E42-AAB9-D54113478FDF}"/>
              </a:ext>
            </a:extLst>
          </p:cNvPr>
          <p:cNvSpPr txBox="1"/>
          <p:nvPr userDrawn="1"/>
        </p:nvSpPr>
        <p:spPr>
          <a:xfrm>
            <a:off x="4414390" y="2400058"/>
            <a:ext cx="876211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90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21–25</a:t>
            </a:r>
            <a:r>
              <a:rPr lang="fi-FI" sz="17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8" name="Tekstiruutu 67">
            <a:extLst>
              <a:ext uri="{FF2B5EF4-FFF2-40B4-BE49-F238E27FC236}">
                <a16:creationId xmlns:a16="http://schemas.microsoft.com/office/drawing/2014/main" id="{694D3994-078F-3641-8BB3-B4139ABADC2D}"/>
              </a:ext>
            </a:extLst>
          </p:cNvPr>
          <p:cNvSpPr txBox="1"/>
          <p:nvPr userDrawn="1"/>
        </p:nvSpPr>
        <p:spPr>
          <a:xfrm>
            <a:off x="6037308" y="2400058"/>
            <a:ext cx="795698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90000" rIns="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26–28</a:t>
            </a:r>
            <a:r>
              <a:rPr lang="fi-FI" sz="17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69" name="Suora yhdysviiva 68">
            <a:extLst>
              <a:ext uri="{FF2B5EF4-FFF2-40B4-BE49-F238E27FC236}">
                <a16:creationId xmlns:a16="http://schemas.microsoft.com/office/drawing/2014/main" id="{2A3D73CE-DA16-A743-A860-94E264E25D4F}"/>
              </a:ext>
            </a:extLst>
          </p:cNvPr>
          <p:cNvCxnSpPr>
            <a:cxnSpLocks/>
          </p:cNvCxnSpPr>
          <p:nvPr userDrawn="1"/>
        </p:nvCxnSpPr>
        <p:spPr>
          <a:xfrm>
            <a:off x="3557038" y="3568087"/>
            <a:ext cx="319077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6" name="Kuva 75">
            <a:extLst>
              <a:ext uri="{FF2B5EF4-FFF2-40B4-BE49-F238E27FC236}">
                <a16:creationId xmlns:a16="http://schemas.microsoft.com/office/drawing/2014/main" id="{789ABD5C-EED5-EE40-82A3-3593A7EFF4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96380" y="3770929"/>
            <a:ext cx="700508" cy="678151"/>
          </a:xfrm>
          <a:prstGeom prst="rect">
            <a:avLst/>
          </a:prstGeom>
        </p:spPr>
      </p:pic>
      <p:sp>
        <p:nvSpPr>
          <p:cNvPr id="77" name="Text Placeholder 12">
            <a:extLst>
              <a:ext uri="{FF2B5EF4-FFF2-40B4-BE49-F238E27FC236}">
                <a16:creationId xmlns:a16="http://schemas.microsoft.com/office/drawing/2014/main" id="{5C592D39-BB24-3E4D-AEF0-555A383E01F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98519" y="3826908"/>
            <a:ext cx="692232" cy="533612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pic>
        <p:nvPicPr>
          <p:cNvPr id="78" name="Kuva 77">
            <a:extLst>
              <a:ext uri="{FF2B5EF4-FFF2-40B4-BE49-F238E27FC236}">
                <a16:creationId xmlns:a16="http://schemas.microsoft.com/office/drawing/2014/main" id="{362ED967-34E3-7043-B1B3-6FA2A4D0EE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96380" y="4592459"/>
            <a:ext cx="700508" cy="678151"/>
          </a:xfrm>
          <a:prstGeom prst="rect">
            <a:avLst/>
          </a:prstGeom>
        </p:spPr>
      </p:pic>
      <p:sp>
        <p:nvSpPr>
          <p:cNvPr id="79" name="Text Placeholder 12">
            <a:extLst>
              <a:ext uri="{FF2B5EF4-FFF2-40B4-BE49-F238E27FC236}">
                <a16:creationId xmlns:a16="http://schemas.microsoft.com/office/drawing/2014/main" id="{D463F639-77F2-724A-A5DF-24F3F8A6E17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798519" y="4641294"/>
            <a:ext cx="698369" cy="533612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pic>
        <p:nvPicPr>
          <p:cNvPr id="80" name="Kuva 79">
            <a:extLst>
              <a:ext uri="{FF2B5EF4-FFF2-40B4-BE49-F238E27FC236}">
                <a16:creationId xmlns:a16="http://schemas.microsoft.com/office/drawing/2014/main" id="{5C846449-F8C0-9F46-B3B8-CDB5F016E6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96380" y="5442571"/>
            <a:ext cx="700508" cy="678151"/>
          </a:xfrm>
          <a:prstGeom prst="rect">
            <a:avLst/>
          </a:prstGeom>
        </p:spPr>
      </p:pic>
      <p:sp>
        <p:nvSpPr>
          <p:cNvPr id="81" name="Text Placeholder 12">
            <a:extLst>
              <a:ext uri="{FF2B5EF4-FFF2-40B4-BE49-F238E27FC236}">
                <a16:creationId xmlns:a16="http://schemas.microsoft.com/office/drawing/2014/main" id="{BC7B1AB4-9C66-8E4B-A8C3-E97FAB77002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798519" y="5498550"/>
            <a:ext cx="688907" cy="533612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904151D2-60B4-B144-BAF2-4248C8C9CAEA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6" name="Suorakulmio 45">
            <a:extLst>
              <a:ext uri="{FF2B5EF4-FFF2-40B4-BE49-F238E27FC236}">
                <a16:creationId xmlns:a16="http://schemas.microsoft.com/office/drawing/2014/main" id="{611FF9AA-53C1-F74E-89BF-C3F79D4CDC92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7" name="Suora yhdysviiva 46">
            <a:extLst>
              <a:ext uri="{FF2B5EF4-FFF2-40B4-BE49-F238E27FC236}">
                <a16:creationId xmlns:a16="http://schemas.microsoft.com/office/drawing/2014/main" id="{5277BECF-7FD5-484F-8847-739247B4274C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659924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1D026E7-BF95-5C4D-8C15-38DDC3BD4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1693416"/>
            <a:ext cx="907112" cy="878162"/>
          </a:xfrm>
          <a:prstGeom prst="rect">
            <a:avLst/>
          </a:prstGeom>
        </p:spPr>
      </p:pic>
      <p:pic>
        <p:nvPicPr>
          <p:cNvPr id="81" name="Kuva 80">
            <a:extLst>
              <a:ext uri="{FF2B5EF4-FFF2-40B4-BE49-F238E27FC236}">
                <a16:creationId xmlns:a16="http://schemas.microsoft.com/office/drawing/2014/main" id="{FE1312AC-0C9D-8C4B-85E0-4479674DC2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2691186"/>
            <a:ext cx="907112" cy="878162"/>
          </a:xfrm>
          <a:prstGeom prst="rect">
            <a:avLst/>
          </a:prstGeom>
        </p:spPr>
      </p:pic>
      <p:pic>
        <p:nvPicPr>
          <p:cNvPr id="103" name="Kuva 102">
            <a:extLst>
              <a:ext uri="{FF2B5EF4-FFF2-40B4-BE49-F238E27FC236}">
                <a16:creationId xmlns:a16="http://schemas.microsoft.com/office/drawing/2014/main" id="{5C45F47C-D531-0744-B22E-F09A5F7DE7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4686727"/>
            <a:ext cx="907112" cy="878162"/>
          </a:xfrm>
          <a:prstGeom prst="rect">
            <a:avLst/>
          </a:prstGeom>
        </p:spPr>
      </p:pic>
      <p:pic>
        <p:nvPicPr>
          <p:cNvPr id="84" name="Kuva 83">
            <a:extLst>
              <a:ext uri="{FF2B5EF4-FFF2-40B4-BE49-F238E27FC236}">
                <a16:creationId xmlns:a16="http://schemas.microsoft.com/office/drawing/2014/main" id="{3B8F5179-B98A-2E41-8DF4-20229905DE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3688956"/>
            <a:ext cx="907112" cy="878162"/>
          </a:xfrm>
          <a:prstGeom prst="rect">
            <a:avLst/>
          </a:prstGeom>
        </p:spPr>
      </p:pic>
      <p:sp>
        <p:nvSpPr>
          <p:cNvPr id="106" name="Text Placeholder 12">
            <a:extLst>
              <a:ext uri="{FF2B5EF4-FFF2-40B4-BE49-F238E27FC236}">
                <a16:creationId xmlns:a16="http://schemas.microsoft.com/office/drawing/2014/main" id="{FC5D9F77-D653-4D40-A95E-C97D49211E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3894" y="2697845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7080826F-8614-0742-8ADA-3112448C93C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38013" y="3694624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9A20CCE4-7D8E-3F42-8006-A4E601AE0A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3894" y="1690847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6B9F3B5B-C83E-0F4D-BC47-A5B54F016F7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9776" y="4691402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FFF6E9F0-0333-DA45-B878-46A50294116E}"/>
              </a:ext>
            </a:extLst>
          </p:cNvPr>
          <p:cNvSpPr txBox="1"/>
          <p:nvPr userDrawn="1"/>
        </p:nvSpPr>
        <p:spPr>
          <a:xfrm>
            <a:off x="1411575" y="1776256"/>
            <a:ext cx="2911882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toimeentuloon </a:t>
            </a:r>
          </a:p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liittyviin palveluihin</a:t>
            </a:r>
            <a:r>
              <a:rPr lang="fi-FI" sz="20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1411575" y="2909678"/>
            <a:ext cx="3691253" cy="40120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bIns="468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mielenterveyspalveluihin</a:t>
            </a:r>
            <a:r>
              <a:rPr lang="fi-FI" sz="20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4" name="Tekstiruutu 63">
            <a:extLst>
              <a:ext uri="{FF2B5EF4-FFF2-40B4-BE49-F238E27FC236}">
                <a16:creationId xmlns:a16="http://schemas.microsoft.com/office/drawing/2014/main" id="{577064B9-017C-4841-9914-73929FE12DB6}"/>
              </a:ext>
            </a:extLst>
          </p:cNvPr>
          <p:cNvSpPr txBox="1"/>
          <p:nvPr userDrawn="1"/>
        </p:nvSpPr>
        <p:spPr>
          <a:xfrm>
            <a:off x="1411575" y="3791868"/>
            <a:ext cx="3316406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36000" rtlCol="0" anchor="ctr" anchorCtr="0">
            <a:spAutoFit/>
          </a:bodyPr>
          <a:lstStyle/>
          <a:p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työpajoille, työkokeiluun </a:t>
            </a:r>
            <a:b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ja palkkatyöhön</a:t>
            </a:r>
            <a:r>
              <a:rPr lang="fi-FI" sz="20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 kern="120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5" name="Tekstiruutu 64">
            <a:extLst>
              <a:ext uri="{FF2B5EF4-FFF2-40B4-BE49-F238E27FC236}">
                <a16:creationId xmlns:a16="http://schemas.microsoft.com/office/drawing/2014/main" id="{AE2AEE3D-04C4-7B4E-B8C6-3E6B1A90E9C6}"/>
              </a:ext>
            </a:extLst>
          </p:cNvPr>
          <p:cNvSpPr txBox="1"/>
          <p:nvPr userDrawn="1"/>
        </p:nvSpPr>
        <p:spPr>
          <a:xfrm>
            <a:off x="1411575" y="4895392"/>
            <a:ext cx="5483366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koulutukseen</a:t>
            </a:r>
            <a:r>
              <a:rPr lang="fi-FI" sz="20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0" name="Suora yhdysviiva 49">
            <a:extLst>
              <a:ext uri="{FF2B5EF4-FFF2-40B4-BE49-F238E27FC236}">
                <a16:creationId xmlns:a16="http://schemas.microsoft.com/office/drawing/2014/main" id="{5B024EDF-0EF3-C548-A5A3-25CB199C8237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kstiruutu 54">
            <a:extLst>
              <a:ext uri="{FF2B5EF4-FFF2-40B4-BE49-F238E27FC236}">
                <a16:creationId xmlns:a16="http://schemas.microsoft.com/office/drawing/2014/main" id="{5695C9FB-414E-844D-8C12-5370CC4C75E3}"/>
              </a:ext>
            </a:extLst>
          </p:cNvPr>
          <p:cNvSpPr txBox="1"/>
          <p:nvPr userDrawn="1"/>
        </p:nvSpPr>
        <p:spPr>
          <a:xfrm>
            <a:off x="463354" y="1027837"/>
            <a:ext cx="6504712" cy="37702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bIns="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150">
                <a:solidFill>
                  <a:schemeClr val="tx1"/>
                </a:solidFill>
                <a:latin typeface="Fredoka One" panose="02000000000000000000" pitchFamily="2" charset="77"/>
                <a:cs typeface="Arial"/>
              </a:rPr>
              <a:t>Etsivästä nuorisotyöstä ohjaudutaan eteenpäin</a:t>
            </a:r>
          </a:p>
        </p:txBody>
      </p:sp>
      <p:cxnSp>
        <p:nvCxnSpPr>
          <p:cNvPr id="61" name="Suora yhdysviiva 60">
            <a:extLst>
              <a:ext uri="{FF2B5EF4-FFF2-40B4-BE49-F238E27FC236}">
                <a16:creationId xmlns:a16="http://schemas.microsoft.com/office/drawing/2014/main" id="{6D1B208C-143F-D246-804C-21FA838362AA}"/>
              </a:ext>
            </a:extLst>
          </p:cNvPr>
          <p:cNvCxnSpPr>
            <a:cxnSpLocks/>
          </p:cNvCxnSpPr>
          <p:nvPr userDrawn="1"/>
        </p:nvCxnSpPr>
        <p:spPr>
          <a:xfrm>
            <a:off x="449656" y="1478729"/>
            <a:ext cx="63078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Kuva 16">
            <a:extLst>
              <a:ext uri="{FF2B5EF4-FFF2-40B4-BE49-F238E27FC236}">
                <a16:creationId xmlns:a16="http://schemas.microsoft.com/office/drawing/2014/main" id="{CF3C8C2A-E6CA-034E-8330-FA1BB231BD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1203006">
            <a:off x="4869306" y="1702546"/>
            <a:ext cx="1245479" cy="1245479"/>
          </a:xfrm>
          <a:prstGeom prst="rect">
            <a:avLst/>
          </a:prstGeom>
        </p:spPr>
      </p:pic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95CA1599-E71F-2A4E-A6EB-2F44F063D3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C8BDB383-E70E-BD4D-9E34-62184B09E4F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7CF5619B-5DB6-E34C-A744-D0191C843DD5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9EA4666B-DB2A-B94B-910A-2397194C446F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9B81ECD4-17B7-0844-95EE-29AD033BD1B3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uorakulmio 1">
            <a:extLst>
              <a:ext uri="{FF2B5EF4-FFF2-40B4-BE49-F238E27FC236}">
                <a16:creationId xmlns:a16="http://schemas.microsoft.com/office/drawing/2014/main" id="{B4C64F64-FD72-0F47-B2C9-4C824C3FA268}"/>
              </a:ext>
            </a:extLst>
          </p:cNvPr>
          <p:cNvSpPr/>
          <p:nvPr userDrawn="1"/>
        </p:nvSpPr>
        <p:spPr>
          <a:xfrm>
            <a:off x="448915" y="5742247"/>
            <a:ext cx="3494436" cy="27905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(Sama nuori voi ohjautua useampaan palveluun)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F011E27-FD73-5C4C-B139-46609B52C28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724410">
            <a:off x="4865071" y="3161414"/>
            <a:ext cx="1641998" cy="164199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73D29CE5-892C-CD47-B104-E44C0F69E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9881351">
            <a:off x="4349322" y="4739063"/>
            <a:ext cx="1346537" cy="134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88061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52523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Myönteisiä edistysaskelia on koettu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431840" y="3304909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3029516"/>
            <a:ext cx="517536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569028" y="2402832"/>
            <a:ext cx="1111005" cy="11110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716" y="324820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5716" y="382391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716" y="439962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9" name="Text Placeholder 12">
            <a:extLst>
              <a:ext uri="{FF2B5EF4-FFF2-40B4-BE49-F238E27FC236}">
                <a16:creationId xmlns:a16="http://schemas.microsoft.com/office/drawing/2014/main" id="{D3004603-2CBD-624E-BEB6-DF0A6594BF3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5717" y="4975333"/>
            <a:ext cx="1800874" cy="46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1" name="Text Placeholder 12">
            <a:extLst>
              <a:ext uri="{FF2B5EF4-FFF2-40B4-BE49-F238E27FC236}">
                <a16:creationId xmlns:a16="http://schemas.microsoft.com/office/drawing/2014/main" id="{6E29D1C5-DF66-334B-8BEE-74FB9FDAB59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717" y="5551042"/>
            <a:ext cx="1800874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431840" y="3874174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elämänhallinnassa</a:t>
            </a:r>
            <a:r>
              <a:rPr lang="fi-FI" sz="17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431840" y="4443439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opiskelu- ja työelämävalmiuksissa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431840" y="5603402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itsetuntemuksessa</a:t>
            </a:r>
            <a:r>
              <a:rPr lang="fi-FI" sz="1600">
                <a:effectLst/>
              </a:rPr>
              <a:t> </a:t>
            </a:r>
            <a:endParaRPr lang="fi-FI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2431840" y="5019848"/>
            <a:ext cx="307732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sosiaalisissa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A5FC6E33-CADC-E247-BFB9-7DE5179D45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5716" y="835995"/>
            <a:ext cx="1375912" cy="1332000"/>
          </a:xfrm>
          <a:prstGeom prst="rect">
            <a:avLst/>
          </a:prstGeom>
        </p:spPr>
      </p:pic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1765990" y="897307"/>
            <a:ext cx="1636632" cy="124649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on kokenut sosiaalista vahvistumista etsivän nuorisotyön aikana</a:t>
            </a:r>
            <a:r>
              <a:rPr lang="fi-FI" sz="13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861" y="1251921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3B40CB6-A5F7-F747-A312-8F1363556097}"/>
              </a:ext>
            </a:extLst>
          </p:cNvPr>
          <p:cNvSpPr txBox="1"/>
          <p:nvPr userDrawn="1"/>
        </p:nvSpPr>
        <p:spPr>
          <a:xfrm>
            <a:off x="5238288" y="984624"/>
            <a:ext cx="1488091" cy="10541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44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nuoret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antavat etsivälle nuorisotyölle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arvion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(asteikko 1–5)</a:t>
            </a:r>
            <a:r>
              <a:rPr lang="fi-FI" sz="13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EAA5F7-5C71-2B40-A34C-95078B85A1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4634" y="835995"/>
            <a:ext cx="1375912" cy="1332000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5BAE6C0D-CAFE-9D41-9F57-F153194349AA}"/>
              </a:ext>
            </a:extLst>
          </p:cNvPr>
          <p:cNvCxnSpPr>
            <a:cxnSpLocks/>
          </p:cNvCxnSpPr>
          <p:nvPr userDrawn="1"/>
        </p:nvCxnSpPr>
        <p:spPr>
          <a:xfrm>
            <a:off x="3539959" y="858845"/>
            <a:ext cx="0" cy="13175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6F94C3A6-5EC5-3549-85DE-F3DC58D4443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822465" y="1251921"/>
            <a:ext cx="1368081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rgbClr val="FFC707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 err="1"/>
              <a:t>x,x</a:t>
            </a:r>
            <a:r>
              <a:rPr lang="fi-FI" dirty="0"/>
              <a:t> 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484E9A3D-3C8A-5845-AD37-822526458141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1" name="Suorakulmio 40">
            <a:extLst>
              <a:ext uri="{FF2B5EF4-FFF2-40B4-BE49-F238E27FC236}">
                <a16:creationId xmlns:a16="http://schemas.microsoft.com/office/drawing/2014/main" id="{30015CB1-CB06-EE43-915E-8316EFF30B0E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D6852F3A-BEF8-C648-9EAB-02D2C0A9EF51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 dirty="0">
                <a:effectLst/>
                <a:latin typeface="Fredoka One" panose="02000000000000000000" pitchFamily="2" charset="77"/>
              </a:rPr>
              <a:t> 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21C4CB68-CD0D-7C4B-A1C1-EFF785AEA1A6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86944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250788"/>
            <a:ext cx="6447286" cy="43858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Mitä tukea etsivästä nuorisotyöstä on saatu?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333283" y="4034692"/>
            <a:ext cx="1663248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keskustelutukea</a:t>
            </a:r>
            <a:endParaRPr lang="fi-FI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2751224"/>
            <a:ext cx="631254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924931" y="4043527"/>
            <a:ext cx="1384786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tukea </a:t>
            </a:r>
            <a:b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virastoasioissa</a:t>
            </a:r>
            <a:r>
              <a:rPr lang="fi-FI" sz="14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4972918" y="4043527"/>
            <a:ext cx="1954656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tukea </a:t>
            </a:r>
            <a:b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opiskeluun liittyen</a:t>
            </a:r>
            <a:endParaRPr lang="fi-FI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556435" y="5781652"/>
            <a:ext cx="2189856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tukea muihin </a:t>
            </a:r>
            <a:b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palveluihin pääsemiseen</a:t>
            </a:r>
            <a:endParaRPr lang="fi-FI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354232" y="5783078"/>
            <a:ext cx="1701323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tukea </a:t>
            </a:r>
            <a:b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4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mielenterveydessä</a:t>
            </a:r>
            <a:endParaRPr lang="fi-FI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2488950" y="1302678"/>
            <a:ext cx="2963104" cy="48026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suosittelee etsivää nuorisotyötä muille nuorille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80288" y="1431055"/>
            <a:ext cx="2065772" cy="6213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6600" b="0">
                <a:solidFill>
                  <a:schemeClr val="accent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484E9A3D-3C8A-5845-AD37-822526458141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1" name="Suorakulmio 40">
            <a:extLst>
              <a:ext uri="{FF2B5EF4-FFF2-40B4-BE49-F238E27FC236}">
                <a16:creationId xmlns:a16="http://schemas.microsoft.com/office/drawing/2014/main" id="{30015CB1-CB06-EE43-915E-8316EFF30B0E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D6852F3A-BEF8-C648-9EAB-02D2C0A9EF51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 dirty="0">
                <a:effectLst/>
                <a:latin typeface="Fredoka One" panose="02000000000000000000" pitchFamily="2" charset="77"/>
              </a:rPr>
              <a:t> 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21C4CB68-CD0D-7C4B-A1C1-EFF785AEA1A6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Kuva 3" descr="Kuva, joka sisältää kohteen keltainen&#10;&#10;Kuvaus luotu automaattisesti">
            <a:extLst>
              <a:ext uri="{FF2B5EF4-FFF2-40B4-BE49-F238E27FC236}">
                <a16:creationId xmlns:a16="http://schemas.microsoft.com/office/drawing/2014/main" id="{5E972CE6-4609-ECA6-F8B9-7FD55F1579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92338">
            <a:off x="5534662" y="915057"/>
            <a:ext cx="1054717" cy="105471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0564BF48-099B-21C5-0B79-B0FD5F794C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2170" y="2941072"/>
            <a:ext cx="1066073" cy="1032049"/>
          </a:xfrm>
          <a:prstGeom prst="rect">
            <a:avLst/>
          </a:prstGeom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D22668E4-D9F9-C979-43AC-0D2C63ED429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2676" y="3205718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56F386C-7466-BD40-CFFD-A4E4662A4A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8648" y="2947355"/>
            <a:ext cx="1066073" cy="1032049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12DCE4C8-1237-4C4C-C085-1A93E9952C0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59154" y="3205718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8993A07-7051-426A-DE87-A3C9ED6F36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7509" y="2950641"/>
            <a:ext cx="1066073" cy="1032049"/>
          </a:xfrm>
          <a:prstGeom prst="rect">
            <a:avLst/>
          </a:prstGeom>
        </p:spPr>
      </p:pic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A23A0DCF-BFC2-B6E7-9A45-4C3FF50B444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78015" y="3198874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FDD2A05-500D-1546-259A-16E19C8370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272" y="4689174"/>
            <a:ext cx="1066073" cy="10320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2894E78-8B99-7C6A-D57A-083B4650FFA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3778" y="4976244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5798A01E-6E1A-BE4C-3DDE-7764F43A1C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8648" y="4734908"/>
            <a:ext cx="1066073" cy="1032049"/>
          </a:xfrm>
          <a:prstGeom prst="rect">
            <a:avLst/>
          </a:prstGeom>
        </p:spPr>
      </p:pic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A3B40880-1D32-4201-B8DD-1F647807C7A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159154" y="5021904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BB3719B1-736C-CE2C-E82C-3092CC979A5A}"/>
              </a:ext>
            </a:extLst>
          </p:cNvPr>
          <p:cNvSpPr txBox="1"/>
          <p:nvPr userDrawn="1"/>
        </p:nvSpPr>
        <p:spPr>
          <a:xfrm>
            <a:off x="4878376" y="5781652"/>
            <a:ext cx="2189856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14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tukea</a:t>
            </a:r>
            <a:br>
              <a:rPr lang="fi-FI" sz="14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4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työnhaussa</a:t>
            </a:r>
            <a:endParaRPr lang="fi-FI" sz="1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00A2642-5671-43DA-D0E9-1D869C7136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7509" y="4681570"/>
            <a:ext cx="1066073" cy="1032049"/>
          </a:xfrm>
          <a:prstGeom prst="rect">
            <a:avLst/>
          </a:prstGeom>
        </p:spPr>
      </p:pic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1A4F4AB3-817F-1ABB-6CFE-9BE819C1C98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478015" y="4968566"/>
            <a:ext cx="944462" cy="52612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00 %</a:t>
            </a:r>
          </a:p>
        </p:txBody>
      </p:sp>
    </p:spTree>
    <p:extLst>
      <p:ext uri="{BB962C8B-B14F-4D97-AF65-F5344CB8AC3E}">
        <p14:creationId xmlns:p14="http://schemas.microsoft.com/office/powerpoint/2010/main" val="516208365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1D026E7-BF95-5C4D-8C15-38DDC3BD4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1792806"/>
            <a:ext cx="907112" cy="878162"/>
          </a:xfrm>
          <a:prstGeom prst="rect">
            <a:avLst/>
          </a:prstGeom>
        </p:spPr>
      </p:pic>
      <p:pic>
        <p:nvPicPr>
          <p:cNvPr id="81" name="Kuva 80">
            <a:extLst>
              <a:ext uri="{FF2B5EF4-FFF2-40B4-BE49-F238E27FC236}">
                <a16:creationId xmlns:a16="http://schemas.microsoft.com/office/drawing/2014/main" id="{FE1312AC-0C9D-8C4B-85E0-4479674DC2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2790576"/>
            <a:ext cx="907112" cy="878162"/>
          </a:xfrm>
          <a:prstGeom prst="rect">
            <a:avLst/>
          </a:prstGeom>
        </p:spPr>
      </p:pic>
      <p:pic>
        <p:nvPicPr>
          <p:cNvPr id="103" name="Kuva 102">
            <a:extLst>
              <a:ext uri="{FF2B5EF4-FFF2-40B4-BE49-F238E27FC236}">
                <a16:creationId xmlns:a16="http://schemas.microsoft.com/office/drawing/2014/main" id="{5C45F47C-D531-0744-B22E-F09A5F7DE7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4786117"/>
            <a:ext cx="907112" cy="878162"/>
          </a:xfrm>
          <a:prstGeom prst="rect">
            <a:avLst/>
          </a:prstGeom>
        </p:spPr>
      </p:pic>
      <p:pic>
        <p:nvPicPr>
          <p:cNvPr id="84" name="Kuva 83">
            <a:extLst>
              <a:ext uri="{FF2B5EF4-FFF2-40B4-BE49-F238E27FC236}">
                <a16:creationId xmlns:a16="http://schemas.microsoft.com/office/drawing/2014/main" id="{3B8F5179-B98A-2E41-8DF4-20229905DE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893" y="3788346"/>
            <a:ext cx="907112" cy="878162"/>
          </a:xfrm>
          <a:prstGeom prst="rect">
            <a:avLst/>
          </a:prstGeom>
        </p:spPr>
      </p:pic>
      <p:sp>
        <p:nvSpPr>
          <p:cNvPr id="106" name="Text Placeholder 12">
            <a:extLst>
              <a:ext uri="{FF2B5EF4-FFF2-40B4-BE49-F238E27FC236}">
                <a16:creationId xmlns:a16="http://schemas.microsoft.com/office/drawing/2014/main" id="{FC5D9F77-D653-4D40-A95E-C97D49211E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3894" y="2797235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7080826F-8614-0742-8ADA-3112448C93C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38013" y="3794014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00 %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9A20CCE4-7D8E-3F42-8006-A4E601AE0A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3894" y="1790237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6B9F3B5B-C83E-0F4D-BC47-A5B54F016F7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9776" y="4790792"/>
            <a:ext cx="907111" cy="871502"/>
          </a:xfrm>
          <a:prstGeom prst="rect">
            <a:avLst/>
          </a:prstGeom>
        </p:spPr>
        <p:txBody>
          <a:bodyPr vert="horz" lIns="0" tIns="125999" rIns="0" bIns="180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9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00 %</a:t>
            </a: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FFF6E9F0-0333-DA45-B878-46A50294116E}"/>
              </a:ext>
            </a:extLst>
          </p:cNvPr>
          <p:cNvSpPr txBox="1"/>
          <p:nvPr userDrawn="1"/>
        </p:nvSpPr>
        <p:spPr>
          <a:xfrm>
            <a:off x="1411574" y="1875646"/>
            <a:ext cx="3110730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kokee osaavansa tehdä asioita paremmin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1411575" y="2855180"/>
            <a:ext cx="3389025" cy="7089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bIns="468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kokee osaavansa pyytää apua paremmin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4" name="Tekstiruutu 63">
            <a:extLst>
              <a:ext uri="{FF2B5EF4-FFF2-40B4-BE49-F238E27FC236}">
                <a16:creationId xmlns:a16="http://schemas.microsoft.com/office/drawing/2014/main" id="{577064B9-017C-4841-9914-73929FE12DB6}"/>
              </a:ext>
            </a:extLst>
          </p:cNvPr>
          <p:cNvSpPr txBox="1"/>
          <p:nvPr userDrawn="1"/>
        </p:nvSpPr>
        <p:spPr>
          <a:xfrm>
            <a:off x="1411574" y="3891258"/>
            <a:ext cx="3809959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36000" rtlCol="0" anchor="ctr" anchorCtr="0">
            <a:spAutoFit/>
          </a:bodyPr>
          <a:lstStyle/>
          <a:p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luottaa paremmin siihen, että selviää ongelmatilanteessa</a:t>
            </a:r>
          </a:p>
        </p:txBody>
      </p:sp>
      <p:sp>
        <p:nvSpPr>
          <p:cNvPr id="65" name="Tekstiruutu 64">
            <a:extLst>
              <a:ext uri="{FF2B5EF4-FFF2-40B4-BE49-F238E27FC236}">
                <a16:creationId xmlns:a16="http://schemas.microsoft.com/office/drawing/2014/main" id="{AE2AEE3D-04C4-7B4E-B8C6-3E6B1A90E9C6}"/>
              </a:ext>
            </a:extLst>
          </p:cNvPr>
          <p:cNvSpPr txBox="1"/>
          <p:nvPr userDrawn="1"/>
        </p:nvSpPr>
        <p:spPr>
          <a:xfrm>
            <a:off x="1411575" y="4840894"/>
            <a:ext cx="3900038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16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suunnitellut paremmin, mitä tekee tulevaisuudessa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0" name="Suora yhdysviiva 49">
            <a:extLst>
              <a:ext uri="{FF2B5EF4-FFF2-40B4-BE49-F238E27FC236}">
                <a16:creationId xmlns:a16="http://schemas.microsoft.com/office/drawing/2014/main" id="{5B024EDF-0EF3-C548-A5A3-25CB199C8237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kstiruutu 54">
            <a:extLst>
              <a:ext uri="{FF2B5EF4-FFF2-40B4-BE49-F238E27FC236}">
                <a16:creationId xmlns:a16="http://schemas.microsoft.com/office/drawing/2014/main" id="{5695C9FB-414E-844D-8C12-5370CC4C75E3}"/>
              </a:ext>
            </a:extLst>
          </p:cNvPr>
          <p:cNvSpPr txBox="1"/>
          <p:nvPr userDrawn="1"/>
        </p:nvSpPr>
        <p:spPr>
          <a:xfrm>
            <a:off x="463354" y="1039378"/>
            <a:ext cx="6504712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bIns="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>
                <a:solidFill>
                  <a:schemeClr val="tx1"/>
                </a:solidFill>
                <a:latin typeface="Fredoka One" panose="02000000000000000000" pitchFamily="2" charset="77"/>
                <a:cs typeface="Arial"/>
              </a:rPr>
              <a:t>Sosiaalinen vahvistuminen etsivässä nuorisotyössä</a:t>
            </a:r>
          </a:p>
        </p:txBody>
      </p:sp>
      <p:cxnSp>
        <p:nvCxnSpPr>
          <p:cNvPr id="61" name="Suora yhdysviiva 60">
            <a:extLst>
              <a:ext uri="{FF2B5EF4-FFF2-40B4-BE49-F238E27FC236}">
                <a16:creationId xmlns:a16="http://schemas.microsoft.com/office/drawing/2014/main" id="{6D1B208C-143F-D246-804C-21FA838362AA}"/>
              </a:ext>
            </a:extLst>
          </p:cNvPr>
          <p:cNvCxnSpPr>
            <a:cxnSpLocks/>
          </p:cNvCxnSpPr>
          <p:nvPr userDrawn="1"/>
        </p:nvCxnSpPr>
        <p:spPr>
          <a:xfrm>
            <a:off x="449656" y="1478729"/>
            <a:ext cx="63078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95CA1599-E71F-2A4E-A6EB-2F44F063D3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C8BDB383-E70E-BD4D-9E34-62184B09E4F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pic>
        <p:nvPicPr>
          <p:cNvPr id="6" name="Kuva 5" descr="Kuva, joka sisältää kohteen keltainen, kuvakaappaus, muotoilu&#10;&#10;Kuvaus luotu automaattisesti">
            <a:extLst>
              <a:ext uri="{FF2B5EF4-FFF2-40B4-BE49-F238E27FC236}">
                <a16:creationId xmlns:a16="http://schemas.microsoft.com/office/drawing/2014/main" id="{E57827E5-5180-DC7A-7590-B65156F91D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350480">
            <a:off x="5690661" y="3082716"/>
            <a:ext cx="1224730" cy="1224730"/>
          </a:xfrm>
          <a:prstGeom prst="rect">
            <a:avLst/>
          </a:prstGeom>
        </p:spPr>
      </p:pic>
      <p:pic>
        <p:nvPicPr>
          <p:cNvPr id="20" name="Kuva 19" descr="Kuva, joka sisältää kohteen pimeys, Meripihka, valo, yö&#10;&#10;Kuvaus luotu automaattisesti">
            <a:extLst>
              <a:ext uri="{FF2B5EF4-FFF2-40B4-BE49-F238E27FC236}">
                <a16:creationId xmlns:a16="http://schemas.microsoft.com/office/drawing/2014/main" id="{4C0BEA51-ACC7-A845-C6C5-052B586FA59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852632">
            <a:off x="5151719" y="4504576"/>
            <a:ext cx="1441242" cy="1441242"/>
          </a:xfrm>
          <a:prstGeom prst="rect">
            <a:avLst/>
          </a:prstGeom>
        </p:spPr>
      </p:pic>
      <p:pic>
        <p:nvPicPr>
          <p:cNvPr id="22" name="Kuva 21" descr="Kuva, joka sisältää kohteen yö&#10;&#10;Kuvaus luotu automaattisesti, normaali luotettavuus">
            <a:extLst>
              <a:ext uri="{FF2B5EF4-FFF2-40B4-BE49-F238E27FC236}">
                <a16:creationId xmlns:a16="http://schemas.microsoft.com/office/drawing/2014/main" id="{898DDE0B-D0E0-B0A3-47BC-3085B81EBB7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64891" y="1956592"/>
            <a:ext cx="1343019" cy="1343019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2B790CB7-1955-6269-C487-B2F0B759769A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FFF3CE1B-8C8C-10C4-7CD6-BE086886163A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B5690FA-64B8-A846-5AE0-9B8A57F0AEB9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 dirty="0">
                <a:effectLst/>
                <a:latin typeface="Fredoka One" panose="02000000000000000000" pitchFamily="2" charset="77"/>
              </a:rPr>
              <a:t> 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8956FF54-79DE-3A48-5A24-0E7A0880D0A7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476665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Kuva 34">
            <a:extLst>
              <a:ext uri="{FF2B5EF4-FFF2-40B4-BE49-F238E27FC236}">
                <a16:creationId xmlns:a16="http://schemas.microsoft.com/office/drawing/2014/main" id="{D431B2E4-090A-0F42-8CBB-88B6790AF3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008" y="1015820"/>
            <a:ext cx="885784" cy="857514"/>
          </a:xfrm>
          <a:prstGeom prst="rect">
            <a:avLst/>
          </a:prstGeom>
        </p:spPr>
      </p:pic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AD0F6211-F29C-3349-BD42-0EF4875994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533070" y="1183768"/>
            <a:ext cx="5193309" cy="4185101"/>
          </a:xfrm>
          <a:prstGeom prst="rect">
            <a:avLst/>
          </a:prstGeom>
        </p:spPr>
        <p:txBody>
          <a:bodyPr vert="horz" lIns="0" tIns="36000" rIns="0" bIns="288000">
            <a:noAutofit/>
          </a:bodyPr>
          <a:lstStyle>
            <a:lvl1pPr marL="16879" indent="0" algn="l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1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endParaRPr lang="fi-FI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E6221FB-F482-104E-B1A0-3ECCA8E5E584}"/>
              </a:ext>
            </a:extLst>
          </p:cNvPr>
          <p:cNvSpPr txBox="1"/>
          <p:nvPr userDrawn="1"/>
        </p:nvSpPr>
        <p:spPr>
          <a:xfrm>
            <a:off x="1539948" y="5455120"/>
            <a:ext cx="34222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b="0" i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Etsivän nuorisotyön nuori</a:t>
            </a:r>
            <a:endParaRPr lang="fi-FI" sz="1600" i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10F29676-E67A-8A41-A058-40FB21C49CAC}"/>
              </a:ext>
            </a:extLst>
          </p:cNvPr>
          <p:cNvSpPr txBox="1"/>
          <p:nvPr userDrawn="1"/>
        </p:nvSpPr>
        <p:spPr>
          <a:xfrm>
            <a:off x="492728" y="1035281"/>
            <a:ext cx="871496" cy="115416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690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Roboto" panose="02000000000000000000" pitchFamily="2" charset="0"/>
                <a:cs typeface="Roboto" panose="02000000000000000000" pitchFamily="2" charset="0"/>
              </a:rPr>
              <a:t>”</a:t>
            </a:r>
            <a:r>
              <a:rPr lang="fi-FI" sz="20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kstiruutu 34">
            <a:extLst>
              <a:ext uri="{FF2B5EF4-FFF2-40B4-BE49-F238E27FC236}">
                <a16:creationId xmlns:a16="http://schemas.microsoft.com/office/drawing/2014/main" id="{2D841238-17AD-EC45-A16C-BE5CABD34189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Suorakulmio 40">
            <a:extLst>
              <a:ext uri="{FF2B5EF4-FFF2-40B4-BE49-F238E27FC236}">
                <a16:creationId xmlns:a16="http://schemas.microsoft.com/office/drawing/2014/main" id="{73D97BAC-857A-7441-92E3-C41C89A68E5C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16" name="Suorakulmio 33">
            <a:extLst>
              <a:ext uri="{FF2B5EF4-FFF2-40B4-BE49-F238E27FC236}">
                <a16:creationId xmlns:a16="http://schemas.microsoft.com/office/drawing/2014/main" id="{8AA899CE-E4BF-1846-8481-87884F81F6F2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 dirty="0">
                <a:effectLst/>
                <a:latin typeface="Fredoka One" panose="02000000000000000000" pitchFamily="2" charset="77"/>
              </a:rPr>
              <a:t> 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uora yhdysviiva 37">
            <a:extLst>
              <a:ext uri="{FF2B5EF4-FFF2-40B4-BE49-F238E27FC236}">
                <a16:creationId xmlns:a16="http://schemas.microsoft.com/office/drawing/2014/main" id="{36C490EB-2C4B-AD45-87F6-1391F2BCD7AB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617368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08" y="836839"/>
            <a:ext cx="6269368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800">
                <a:solidFill>
                  <a:schemeClr val="tx1"/>
                </a:solidFill>
                <a:latin typeface="Fredoka One" panose="02000000000000000000" pitchFamily="2" charset="0"/>
                <a:ea typeface="Roboto" panose="02000000000000000000" pitchFamily="2" charset="0"/>
              </a:rPr>
              <a:t>Tavoitteina nuorten kanssa</a:t>
            </a:r>
            <a:endParaRPr lang="en-US" sz="28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AAEA1AF9-132E-A561-F3F7-61F80314208C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1D23332-B173-6B3C-16BD-52D7FBBF21D9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1CC5B054-6B78-C14A-30A3-F3F8A211983D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Kuva 19">
            <a:extLst>
              <a:ext uri="{FF2B5EF4-FFF2-40B4-BE49-F238E27FC236}">
                <a16:creationId xmlns:a16="http://schemas.microsoft.com/office/drawing/2014/main" id="{EE59FDE9-AD90-55FD-BF53-F99EE618D2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1981" y="4954041"/>
            <a:ext cx="1375912" cy="1332000"/>
          </a:xfrm>
          <a:prstGeom prst="rect">
            <a:avLst/>
          </a:prstGeom>
        </p:spPr>
      </p:pic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70015865-274B-B712-35A4-47D95E8876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9126" y="5385426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A589BE02-ABBA-E6C3-1715-72217ACD7D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463464">
            <a:off x="5642246" y="902947"/>
            <a:ext cx="1042105" cy="1042105"/>
          </a:xfrm>
          <a:prstGeom prst="rect">
            <a:avLst/>
          </a:prstGeom>
        </p:spPr>
      </p:pic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B8306236-AB58-F022-570D-8D28C27D1AB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36071" y="1953057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1A8EE8CE-9CAC-40ED-AAF9-4D968BF1D0C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6071" y="2528766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48397CE-8CF5-D17D-DDA9-19622187D397}"/>
              </a:ext>
            </a:extLst>
          </p:cNvPr>
          <p:cNvSpPr txBox="1"/>
          <p:nvPr userDrawn="1"/>
        </p:nvSpPr>
        <p:spPr>
          <a:xfrm>
            <a:off x="1307817" y="1490276"/>
            <a:ext cx="1390260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Fredoka One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TOP 5</a:t>
            </a:r>
            <a:endParaRPr lang="fi-FI" sz="2000" dirty="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4A5B2CE5-8502-FCE2-2C44-9F9F6C814CF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6070" y="3099781"/>
            <a:ext cx="1803133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43CDB19-8685-413F-B895-98157EC8A25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29400" y="365952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4C0C9A7-877C-CABC-9E60-D8F29CBCAE3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29400" y="423523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BE6BB4D4-2F7E-4448-F3CB-609FB8B276D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951272" y="3099781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3. yleisin tavoite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C6487DE2-5E91-3BDB-41CB-F9F77164D4F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951272" y="2524440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2. yleisin tavoite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9BD6947-E657-803A-2EFF-35A1D910FB4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937040" y="3678718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4. yleisin tavoite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C2B3EB6-F622-29A5-EC4C-B72EACB73D3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951272" y="4247300"/>
            <a:ext cx="3326202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5. yleisin tavoite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0CB4AF5A-9430-1CBA-DD6D-C50EC46F9C6F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951272" y="1952262"/>
            <a:ext cx="3311970" cy="468000"/>
          </a:xfrm>
          <a:prstGeom prst="rect">
            <a:avLst/>
          </a:prstGeom>
          <a:solidFill>
            <a:schemeClr val="bg1"/>
          </a:solidFill>
        </p:spPr>
        <p:txBody>
          <a:bodyPr vert="horz" lIns="0" tIns="72000" rIns="0" bIns="72000" anchor="ctr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Kirjoita tähän yleisin tavoite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3E0CF174-305C-A182-93CE-FECC7B181B79}"/>
              </a:ext>
            </a:extLst>
          </p:cNvPr>
          <p:cNvSpPr txBox="1"/>
          <p:nvPr userDrawn="1"/>
        </p:nvSpPr>
        <p:spPr>
          <a:xfrm>
            <a:off x="2326331" y="5371244"/>
            <a:ext cx="3037561" cy="6726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l">
              <a:lnSpc>
                <a:spcPts val="1500"/>
              </a:lnSpc>
              <a:buFontTx/>
              <a:buNone/>
            </a:pPr>
            <a:r>
              <a:rPr lang="fi-FI" sz="16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pääsi tarvitsemiinsa palveluihin etsivän nuorisotyön avulla.</a:t>
            </a:r>
            <a:endParaRPr lang="fi-FI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3" name="Kuva 22" descr="Kuva, joka sisältää kohteen ympyrä, keltainen&#10;&#10;Kuvaus luotu automaattisesti">
            <a:extLst>
              <a:ext uri="{FF2B5EF4-FFF2-40B4-BE49-F238E27FC236}">
                <a16:creationId xmlns:a16="http://schemas.microsoft.com/office/drawing/2014/main" id="{750466AF-BA45-C0A4-4F3B-BCA2E1BF7F7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50464" y="4984486"/>
            <a:ext cx="1375912" cy="137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83763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08" y="836839"/>
            <a:ext cx="6269368" cy="52322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800">
                <a:solidFill>
                  <a:schemeClr val="tx1"/>
                </a:solidFill>
                <a:latin typeface="Fredoka One" panose="02000000000000000000" pitchFamily="2" charset="0"/>
                <a:ea typeface="Roboto" panose="02000000000000000000" pitchFamily="2" charset="0"/>
              </a:rPr>
              <a:t>Tavoitteina nuorten kanssa</a:t>
            </a:r>
            <a:endParaRPr lang="en-US" sz="28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942195" y="2120194"/>
            <a:ext cx="35959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sosiaalisten taitojen vahvistuminen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642246" y="902947"/>
            <a:ext cx="1042105" cy="10421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36071" y="2055797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6071" y="2631506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942195" y="2689459"/>
            <a:ext cx="35959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itsetuntemuksen</a:t>
            </a:r>
            <a:r>
              <a:rPr lang="fi-FI" sz="16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vahvistuminen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942195" y="3258724"/>
            <a:ext cx="35959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arjenhallinnan parantuminen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4656354-7A18-60DD-1D6F-42C8FC1E2544}"/>
              </a:ext>
            </a:extLst>
          </p:cNvPr>
          <p:cNvSpPr txBox="1"/>
          <p:nvPr userDrawn="1"/>
        </p:nvSpPr>
        <p:spPr>
          <a:xfrm>
            <a:off x="599335" y="1575255"/>
            <a:ext cx="410734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Fredoka One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Nuoren sosiaalinen vahvistuminen:</a:t>
            </a:r>
            <a:endParaRPr lang="fi-FI" sz="17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17BC68CD-6171-106C-E2AA-E036A6609569}"/>
              </a:ext>
            </a:extLst>
          </p:cNvPr>
          <p:cNvSpPr txBox="1"/>
          <p:nvPr userDrawn="1"/>
        </p:nvSpPr>
        <p:spPr>
          <a:xfrm>
            <a:off x="2942195" y="4531516"/>
            <a:ext cx="35959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lähiyhteisöjen vahvistuminen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C171801-8335-C3B2-6F0E-A5B604486CFD}"/>
              </a:ext>
            </a:extLst>
          </p:cNvPr>
          <p:cNvSpPr txBox="1"/>
          <p:nvPr userDrawn="1"/>
        </p:nvSpPr>
        <p:spPr>
          <a:xfrm>
            <a:off x="2942194" y="5089740"/>
            <a:ext cx="4069641" cy="31393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oman elämän osallisuuden lisääminen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9C74F52A-A507-B677-26A6-0B7971FD4979}"/>
              </a:ext>
            </a:extLst>
          </p:cNvPr>
          <p:cNvSpPr txBox="1"/>
          <p:nvPr userDrawn="1"/>
        </p:nvSpPr>
        <p:spPr>
          <a:xfrm>
            <a:off x="2942195" y="5553921"/>
            <a:ext cx="3595956" cy="5355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fi-FI" sz="16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osallisuuden lisääminen vaikuttamisen prosesseihin</a:t>
            </a:r>
            <a:endParaRPr lang="fi-FI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AFDC6C3A-8428-E78E-3677-19216152B1DB}"/>
              </a:ext>
            </a:extLst>
          </p:cNvPr>
          <p:cNvSpPr txBox="1"/>
          <p:nvPr userDrawn="1"/>
        </p:nvSpPr>
        <p:spPr>
          <a:xfrm>
            <a:off x="599335" y="3944497"/>
            <a:ext cx="410734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Fredoka One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Nuoren osallisuuden vahvistuminen:</a:t>
            </a:r>
            <a:endParaRPr lang="fi-FI" sz="1700">
              <a:solidFill>
                <a:schemeClr val="tx1"/>
              </a:solidFill>
              <a:latin typeface="Fredoka One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4" name="Kuva 13" descr="Kuva, joka sisältää kohteen Fontti, Grafiikka, symboli, logo&#10;&#10;Kuvaus luotu automaattisesti">
            <a:extLst>
              <a:ext uri="{FF2B5EF4-FFF2-40B4-BE49-F238E27FC236}">
                <a16:creationId xmlns:a16="http://schemas.microsoft.com/office/drawing/2014/main" id="{9F4CE7F0-809C-CEA7-B3D1-AD9501682C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47913" y="3458926"/>
            <a:ext cx="1199899" cy="1199899"/>
          </a:xfrm>
          <a:prstGeom prst="rect">
            <a:avLst/>
          </a:prstGeom>
        </p:spPr>
      </p:pic>
      <p:sp>
        <p:nvSpPr>
          <p:cNvPr id="15" name="Tekstiruutu 14">
            <a:extLst>
              <a:ext uri="{FF2B5EF4-FFF2-40B4-BE49-F238E27FC236}">
                <a16:creationId xmlns:a16="http://schemas.microsoft.com/office/drawing/2014/main" id="{AAEA1AF9-132E-A561-F3F7-61F80314208C}"/>
              </a:ext>
            </a:extLst>
          </p:cNvPr>
          <p:cNvSpPr txBox="1"/>
          <p:nvPr userDrawn="1"/>
        </p:nvSpPr>
        <p:spPr>
          <a:xfrm>
            <a:off x="1643064" y="6520366"/>
            <a:ext cx="5104748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tiedot on koottu Valtakunnallisesta etsivän nuorisotyön kyselystä (OKM/AVI)</a:t>
            </a:r>
            <a:b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850" u="none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 on toteuttanut Into - etsivä nuorisotyö ja työpajatoiminta ry. www.intory.fi</a:t>
            </a:r>
            <a:r>
              <a:rPr lang="fi-FI" sz="850" u="none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1D23332-B173-6B3C-16BD-52D7FBBF21D9}"/>
              </a:ext>
            </a:extLst>
          </p:cNvPr>
          <p:cNvSpPr/>
          <p:nvPr userDrawn="1"/>
        </p:nvSpPr>
        <p:spPr>
          <a:xfrm>
            <a:off x="457008" y="6483333"/>
            <a:ext cx="1760097" cy="314894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45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450" dirty="0">
                <a:effectLst/>
                <a:latin typeface="Fredoka One" panose="02000000000000000000" pitchFamily="2" charset="77"/>
              </a:rPr>
              <a:t> </a:t>
            </a:r>
            <a:endParaRPr lang="fi-FI" sz="14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1CC5B054-6B78-C14A-30A3-F3F8A211983D}"/>
              </a:ext>
            </a:extLst>
          </p:cNvPr>
          <p:cNvCxnSpPr>
            <a:cxnSpLocks/>
          </p:cNvCxnSpPr>
          <p:nvPr userDrawn="1"/>
        </p:nvCxnSpPr>
        <p:spPr>
          <a:xfrm flipV="1">
            <a:off x="2326331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7B71988-B8E2-85F5-29BF-32DF5B3BAB9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44035" y="3203112"/>
            <a:ext cx="1803133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56762076-AFA4-B8F9-A3DB-3F65EE6F1E1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44035" y="4440372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6733F037-78F4-36F9-AAAA-B25145D4EF9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44035" y="5016081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394698FE-30BD-8B18-4D5E-92E4A0BB3D0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51999" y="5587687"/>
            <a:ext cx="1803133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</p:spTree>
    <p:extLst>
      <p:ext uri="{BB962C8B-B14F-4D97-AF65-F5344CB8AC3E}">
        <p14:creationId xmlns:p14="http://schemas.microsoft.com/office/powerpoint/2010/main" val="2602321409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4" r:id="rId2"/>
    <p:sldLayoutId id="2147483935" r:id="rId3"/>
    <p:sldLayoutId id="2147483936" r:id="rId4"/>
    <p:sldLayoutId id="2147483939" r:id="rId5"/>
    <p:sldLayoutId id="2147483940" r:id="rId6"/>
    <p:sldLayoutId id="2147483938" r:id="rId7"/>
    <p:sldLayoutId id="2147483945" r:id="rId8"/>
    <p:sldLayoutId id="2147483944" r:id="rId9"/>
    <p:sldLayoutId id="2147483942" r:id="rId10"/>
    <p:sldLayoutId id="2147483941" r:id="rId11"/>
  </p:sldLayoutIdLst>
  <p:hf hdr="0" ftr="0"/>
  <p:txStyles>
    <p:titleStyle>
      <a:lvl1pPr algn="l" defTabSz="240326" rtl="0" eaLnBrk="1" latinLnBrk="0" hangingPunct="1">
        <a:lnSpc>
          <a:spcPct val="80000"/>
        </a:lnSpc>
        <a:spcBef>
          <a:spcPct val="0"/>
        </a:spcBef>
        <a:buNone/>
        <a:defRPr sz="2540" b="1" i="0" kern="0" spc="-105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160793" indent="-143914" algn="l" defTabSz="240326" rtl="0" eaLnBrk="1" latinLnBrk="0" hangingPunct="1">
        <a:spcBef>
          <a:spcPts val="1118"/>
        </a:spcBef>
        <a:spcAft>
          <a:spcPts val="210"/>
        </a:spcAft>
        <a:buClrTx/>
        <a:buFont typeface="Wingdings" charset="2"/>
        <a:buChar char="§"/>
        <a:defRPr sz="1004" kern="1200">
          <a:solidFill>
            <a:schemeClr val="tx1"/>
          </a:solidFill>
          <a:latin typeface="Arial"/>
          <a:ea typeface="+mn-ea"/>
          <a:cs typeface="Arial"/>
        </a:defRPr>
      </a:lvl1pPr>
      <a:lvl2pPr marL="455127" indent="-160793" algn="l" defTabSz="240326" rtl="0" eaLnBrk="1" latinLnBrk="0" hangingPunct="1">
        <a:spcBef>
          <a:spcPts val="0"/>
        </a:spcBef>
        <a:spcAft>
          <a:spcPts val="210"/>
        </a:spcAft>
        <a:buClrTx/>
        <a:buFont typeface="Lucida Grande"/>
        <a:buChar char="-"/>
        <a:defRPr sz="1004" kern="1200">
          <a:solidFill>
            <a:schemeClr val="tx1"/>
          </a:solidFill>
          <a:latin typeface="Arial"/>
          <a:ea typeface="+mn-ea"/>
          <a:cs typeface="Arial"/>
        </a:defRPr>
      </a:lvl2pPr>
      <a:lvl3pPr marL="681328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•"/>
        <a:defRPr sz="827" kern="1200">
          <a:solidFill>
            <a:schemeClr val="tx1"/>
          </a:solidFill>
          <a:latin typeface="Arial"/>
          <a:ea typeface="+mn-ea"/>
          <a:cs typeface="Arial"/>
        </a:defRPr>
      </a:lvl3pPr>
      <a:lvl4pPr marL="912980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–"/>
        <a:defRPr sz="827" kern="1200">
          <a:solidFill>
            <a:schemeClr val="tx1"/>
          </a:solidFill>
          <a:latin typeface="Arial"/>
          <a:ea typeface="+mn-ea"/>
          <a:cs typeface="Arial"/>
        </a:defRPr>
      </a:lvl4pPr>
      <a:lvl5pPr marL="1199137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»"/>
        <a:defRPr sz="827" kern="1200">
          <a:solidFill>
            <a:schemeClr val="tx1"/>
          </a:solidFill>
          <a:latin typeface="Arial"/>
          <a:ea typeface="+mn-ea"/>
          <a:cs typeface="Arial"/>
        </a:defRPr>
      </a:lvl5pPr>
      <a:lvl6pPr marL="1321794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562120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02446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042772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326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5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978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1305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163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1957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228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2609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0E28793-B32E-002A-2177-6AC221D2DC1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5013D5-4E02-94B5-2C95-3F89EEE17DE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6BF754A-1561-440C-2388-717013DAD67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5B6E2E1-9294-8D14-FD48-A4A2A904484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8CB26D26-F564-2F1F-75F8-7C164A7C4F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5636434-D684-3078-7D0B-13DDA22474A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CA6DEA1B-605C-CA08-3C7C-C52D77ADFD2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A5114C30-4AAF-9C80-0E8C-D48A38297F8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430B55CC-089D-68AF-F0EA-1BDAFE468F7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6F777419-88E5-586F-A1F5-CD27B26223B1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72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n paikkamerkki 29">
            <a:extLst>
              <a:ext uri="{FF2B5EF4-FFF2-40B4-BE49-F238E27FC236}">
                <a16:creationId xmlns:a16="http://schemas.microsoft.com/office/drawing/2014/main" id="{B32366CD-3849-FBFF-8FE9-209A02D046D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kstin paikkamerkki 30">
            <a:extLst>
              <a:ext uri="{FF2B5EF4-FFF2-40B4-BE49-F238E27FC236}">
                <a16:creationId xmlns:a16="http://schemas.microsoft.com/office/drawing/2014/main" id="{CE3B39A1-F8D4-1362-67C3-87FD967874F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kstin paikkamerkki 28">
            <a:extLst>
              <a:ext uri="{FF2B5EF4-FFF2-40B4-BE49-F238E27FC236}">
                <a16:creationId xmlns:a16="http://schemas.microsoft.com/office/drawing/2014/main" id="{3E73D02A-E212-8850-EFDB-936DC8CAE82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kstin paikkamerkki 32">
            <a:extLst>
              <a:ext uri="{FF2B5EF4-FFF2-40B4-BE49-F238E27FC236}">
                <a16:creationId xmlns:a16="http://schemas.microsoft.com/office/drawing/2014/main" id="{2BF9F30A-116E-CE7F-FE15-19C465E6F64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kstin paikkamerkki 31">
            <a:extLst>
              <a:ext uri="{FF2B5EF4-FFF2-40B4-BE49-F238E27FC236}">
                <a16:creationId xmlns:a16="http://schemas.microsoft.com/office/drawing/2014/main" id="{8D35D5E5-45AF-8F87-A153-2E8AED348CC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kstin paikkamerkki 33">
            <a:extLst>
              <a:ext uri="{FF2B5EF4-FFF2-40B4-BE49-F238E27FC236}">
                <a16:creationId xmlns:a16="http://schemas.microsoft.com/office/drawing/2014/main" id="{E4D5D4A3-D92C-2FBB-AFBE-4B1BA420A04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kstin paikkamerkki 34">
            <a:extLst>
              <a:ext uri="{FF2B5EF4-FFF2-40B4-BE49-F238E27FC236}">
                <a16:creationId xmlns:a16="http://schemas.microsoft.com/office/drawing/2014/main" id="{56A38319-E5F2-17B8-07DD-545C3C337E4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kstin paikkamerkki 35">
            <a:extLst>
              <a:ext uri="{FF2B5EF4-FFF2-40B4-BE49-F238E27FC236}">
                <a16:creationId xmlns:a16="http://schemas.microsoft.com/office/drawing/2014/main" id="{3CA50E2E-2E57-A282-B8CA-9B07EF67ADA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3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932FBF01-A1A7-CBCF-E0A3-26295EDAEE1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9E928D5E-09D8-BA5C-C688-C53E93916B7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C7EFACA8-ADCA-3F72-D35C-AE3DE6D5EB5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2002A19C-BB8F-0C72-935B-C63C8FBB89E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59E57790-74DF-D22B-4213-DE9B4E93432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C06CC580-04C0-E0D4-EAD9-4A8D0BAADBD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12C1B56-8F52-59ED-6E68-D01C6AFF20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8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68C544BD-76A4-C42F-9D5F-6A85AC6F213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EAAF4F2-F954-52C5-F653-8D39AA033B9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5282A56-8A28-1FEF-4D5F-3694161F713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1935128-E8C7-6C2E-DF8C-D2E54F3576F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03CABF66-3A02-53EF-1EED-A1BA9CFD1E1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BC1297BB-8BB7-2BFB-4333-9BC7E0B815C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DC51BFD-92B2-610A-13DF-AA45E765545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88494EB-0962-EA48-243A-6C0ECBA77FF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AA55F0F3-6181-CFB1-C12F-ABE6A1973E4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6CD5AB2-9D00-B4D7-C2E2-E32AC107CB7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CC3CBED-DCE2-EDA0-4E6E-96A619BF47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A4067C4C-3BFF-5A29-CF94-0497AA7021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2FA07B75-9BB7-6DA8-04F9-D9C843EC8AD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24FAF02C-7ECC-717C-BD49-F24655BA6C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5574650B-1D72-7E3D-FF5C-3D6A77EF81CA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DC51BFD-92B2-610A-13DF-AA45E765545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88494EB-0962-EA48-243A-6C0ECBA77FF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AA55F0F3-6181-CFB1-C12F-ABE6A1973E4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6CD5AB2-9D00-B4D7-C2E2-E32AC107CB7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CC3CBED-DCE2-EDA0-4E6E-96A619BF47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A4067C4C-3BFF-5A29-CF94-0497AA7021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2FA07B75-9BB7-6DA8-04F9-D9C843EC8AD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24FAF02C-7ECC-717C-BD49-F24655BA6C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5574650B-1D72-7E3D-FF5C-3D6A77EF81CA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6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F62B5998-A143-05FD-9F7B-8BC68FCFF2E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AA6BFDB1-B7C2-C4E1-DA1F-CFDC6D5464B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4747BB3F-725F-FAC8-CD69-5BF8245826D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541532C-5A0B-625E-3A86-D034556958D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6D38D1B9-086A-2EA3-98D6-B7C77EE50B8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8DF9B0B2-952B-A58F-06CB-29C9CF8BB32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kstin paikkamerkki 16">
            <a:extLst>
              <a:ext uri="{FF2B5EF4-FFF2-40B4-BE49-F238E27FC236}">
                <a16:creationId xmlns:a16="http://schemas.microsoft.com/office/drawing/2014/main" id="{D30DC341-45AB-527A-828D-A14519A75F2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312E2480-FDF2-3EED-9FEC-0EBC10C1D3F3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kstin paikkamerkki 18">
            <a:extLst>
              <a:ext uri="{FF2B5EF4-FFF2-40B4-BE49-F238E27FC236}">
                <a16:creationId xmlns:a16="http://schemas.microsoft.com/office/drawing/2014/main" id="{6FCADDB3-775D-535F-E507-BB1C18D1ADA3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7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C3CF09BD-0CF0-4A6E-943F-4F54F9FAA95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C525A8FB-3798-B447-4C27-9AAB05695B7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5E8E7849-1EF1-031E-1B51-6575DEA869A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1969407E-08FC-433D-F2FD-49EDB6A9B34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6C74866D-0167-18A8-B6EA-4CE6A5A0C7C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94A7FA9B-3E82-1F20-E925-4513C576EB7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9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BEEFCFED-19CC-F25A-F591-C4FFB2AD564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D9E87D56-09EC-9DB1-2093-43749BE6735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1B62A6F3-2B5F-2FBB-A177-C5A242A13A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6B989808-FAFF-1B40-A4CC-AA4A029A684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/>
              <a:t>Organisaation nimi</a:t>
            </a:r>
          </a:p>
          <a:p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364918-4054-7049-ACD0-A395B7D5C10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fi-FI"/>
              <a:t>2020</a:t>
            </a:r>
          </a:p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AF751D-1CDC-4544-B92C-6A61CEC596C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/>
              <a:t>Etsivä nuoriso-</a:t>
            </a:r>
          </a:p>
          <a:p>
            <a:r>
              <a:rPr lang="fi-FI"/>
              <a:t>työntekijä auttoi </a:t>
            </a:r>
          </a:p>
          <a:p>
            <a:r>
              <a:rPr lang="fi-FI"/>
              <a:t>kaikissa ongelmissa, </a:t>
            </a:r>
          </a:p>
          <a:p>
            <a:r>
              <a:rPr lang="fi-FI"/>
              <a:t>mitä minulla oli, ja </a:t>
            </a:r>
          </a:p>
          <a:p>
            <a:r>
              <a:rPr lang="fi-FI"/>
              <a:t>hänen tarjoama apu </a:t>
            </a:r>
          </a:p>
          <a:p>
            <a:r>
              <a:rPr lang="fi-FI"/>
              <a:t>on ollut suurin ja </a:t>
            </a:r>
          </a:p>
          <a:p>
            <a:r>
              <a:rPr lang="fi-FI"/>
              <a:t>paras apu, mitä </a:t>
            </a:r>
          </a:p>
          <a:p>
            <a:r>
              <a:rPr lang="fi-FI"/>
              <a:t>olen saanut koko </a:t>
            </a:r>
          </a:p>
          <a:p>
            <a:r>
              <a:rPr lang="fi-FI"/>
              <a:t>elämäni aikana.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3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8F7FE86-7734-B2B8-5187-91F151D6E6A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6C507797-9C4D-0E50-470C-C9FB1021D3D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5F2B371-7B2D-FDFB-CD87-E20D8EDB71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9282BFB9-AE85-C179-0677-A180AD7BA0A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E173C88D-101D-0C50-01F1-741E498CE2C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B2A9FA6B-64D0-384C-CFA2-8890FB7A4FD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82FEF34E-FC02-E57F-811E-A784941CF3B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C9775E7B-FA8A-FFD4-15AA-CEDA3AE94CD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0C82B835-08C3-B03E-D646-7F2F4BD583D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FABD2AC0-6A4D-CC4F-875D-9D32E2496A4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ECF6EDC5-BEAC-1BEA-48E3-8264CCC312B4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DD1D3F83-0CF3-84F6-E727-373B795D000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kstin paikkamerkki 16">
            <a:extLst>
              <a:ext uri="{FF2B5EF4-FFF2-40B4-BE49-F238E27FC236}">
                <a16:creationId xmlns:a16="http://schemas.microsoft.com/office/drawing/2014/main" id="{EBC13F83-DE04-8784-9346-9128352C0D56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8006"/>
      </p:ext>
    </p:extLst>
  </p:cSld>
  <p:clrMapOvr>
    <a:masterClrMapping/>
  </p:clrMapOvr>
</p:sld>
</file>

<file path=ppt/theme/theme1.xml><?xml version="1.0" encoding="utf-8"?>
<a:theme xmlns:a="http://schemas.openxmlformats.org/drawingml/2006/main" name="Tpy_teemat_testi">
  <a:themeElements>
    <a:clrScheme name="Into Infograafit">
      <a:dk1>
        <a:srgbClr val="000000"/>
      </a:dk1>
      <a:lt1>
        <a:srgbClr val="FFFFFF"/>
      </a:lt1>
      <a:dk2>
        <a:srgbClr val="141313"/>
      </a:dk2>
      <a:lt2>
        <a:srgbClr val="141313"/>
      </a:lt2>
      <a:accent1>
        <a:srgbClr val="FFC609"/>
      </a:accent1>
      <a:accent2>
        <a:srgbClr val="FFC609"/>
      </a:accent2>
      <a:accent3>
        <a:srgbClr val="FFC609"/>
      </a:accent3>
      <a:accent4>
        <a:srgbClr val="FFC609"/>
      </a:accent4>
      <a:accent5>
        <a:srgbClr val="FFC676"/>
      </a:accent5>
      <a:accent6>
        <a:srgbClr val="FFC609"/>
      </a:accent6>
      <a:hlink>
        <a:srgbClr val="000000"/>
      </a:hlink>
      <a:folHlink>
        <a:srgbClr val="141313"/>
      </a:folHlink>
    </a:clrScheme>
    <a:fontScheme name="Tekir_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sz="1600" dirty="0" err="1" smtClean="0"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Wingdings" charset="2"/>
          <a:buChar char="§"/>
          <a:defRPr sz="1600" dirty="0" smtClean="0">
            <a:latin typeface="Arial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py_teemat_testi" id="{46420E9E-4B64-C846-8548-348B6F39F8ED}" vid="{DEB43115-B9B5-2D41-A243-F3D810F78E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D8E92C77CE9CA48AF16972D2092CAC3" ma:contentTypeVersion="18" ma:contentTypeDescription="Luo uusi asiakirja." ma:contentTypeScope="" ma:versionID="0e5b40d19c3d8b7373f57792204058b9">
  <xsd:schema xmlns:xsd="http://www.w3.org/2001/XMLSchema" xmlns:xs="http://www.w3.org/2001/XMLSchema" xmlns:p="http://schemas.microsoft.com/office/2006/metadata/properties" xmlns:ns2="5380cbf6-2376-481a-9f35-6223dc7e6366" xmlns:ns3="745dc932-22ed-453f-bf10-a38edbd191a3" targetNamespace="http://schemas.microsoft.com/office/2006/metadata/properties" ma:root="true" ma:fieldsID="04de627a9d6caa94ae7e771ca69710a7" ns2:_="" ns3:_="">
    <xsd:import namespace="5380cbf6-2376-481a-9f35-6223dc7e6366"/>
    <xsd:import namespace="745dc932-22ed-453f-bf10-a38edbd19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80cbf6-2376-481a-9f35-6223dc7e6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c7c08c8d-fb17-4415-b7dd-f0f0391d5e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c932-22ed-453f-bf10-a38edbd19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77989fe-106e-4d3c-ae96-f1ac91de16d5}" ma:internalName="TaxCatchAll" ma:showField="CatchAllData" ma:web="745dc932-22ed-453f-bf10-a38edbd191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5dc932-22ed-453f-bf10-a38edbd191a3" xsi:nil="true"/>
    <lcf76f155ced4ddcb4097134ff3c332f xmlns="5380cbf6-2376-481a-9f35-6223dc7e63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D087DB-1315-4FC1-8D14-92F1F9FA38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80cbf6-2376-481a-9f35-6223dc7e6366"/>
    <ds:schemaRef ds:uri="745dc932-22ed-453f-bf10-a38edbd19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A89404-E4F8-4EFD-B630-7FA13655C461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5380cbf6-2376-481a-9f35-6223dc7e6366"/>
    <ds:schemaRef ds:uri="http://schemas.microsoft.com/office/2006/metadata/properties"/>
    <ds:schemaRef ds:uri="http://schemas.openxmlformats.org/package/2006/metadata/core-properties"/>
    <ds:schemaRef ds:uri="745dc932-22ed-453f-bf10-a38edbd191a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FF44D4D-7313-4ED9-B909-6A79DC05A0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104</TotalTime>
  <Words>69</Words>
  <Application>Microsoft Office PowerPoint</Application>
  <PresentationFormat>Mukautettu</PresentationFormat>
  <Paragraphs>15</Paragraphs>
  <Slides>11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Grande</vt:lpstr>
      <vt:lpstr>Roboto</vt:lpstr>
      <vt:lpstr>Arial Black</vt:lpstr>
      <vt:lpstr>Wingdings</vt:lpstr>
      <vt:lpstr>Fredoka One</vt:lpstr>
      <vt:lpstr>Tpy_teemat_testi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</dc:creator>
  <cp:lastModifiedBy>Riitta Kinnunen</cp:lastModifiedBy>
  <cp:revision>3</cp:revision>
  <dcterms:created xsi:type="dcterms:W3CDTF">2019-04-01T10:11:03Z</dcterms:created>
  <dcterms:modified xsi:type="dcterms:W3CDTF">2024-04-22T08:40:27Z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0x0101009D8E92C77CE9CA48AF16972D2092CAC3</vt:lpwstr>
  </property>
  <property fmtid="{D5CDD505-2E9C-101B-9397-08002B2CF9AE}" pid="3" name="MediaServiceImageTags">
    <vt:lpwstr/>
  </property>
</Properties>
</file>